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98" r:id="rId4"/>
    <p:sldId id="297" r:id="rId5"/>
    <p:sldId id="296" r:id="rId6"/>
    <p:sldId id="295" r:id="rId7"/>
    <p:sldId id="294" r:id="rId8"/>
    <p:sldId id="293" r:id="rId9"/>
    <p:sldId id="292" r:id="rId10"/>
    <p:sldId id="291" r:id="rId11"/>
    <p:sldId id="286" r:id="rId12"/>
    <p:sldId id="287" r:id="rId13"/>
    <p:sldId id="28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92CA"/>
    <a:srgbClr val="00AF79"/>
    <a:srgbClr val="FDC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83946-D627-A6A6-F0B3-24ADAC6CB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D9B605-5B62-32AE-E4CF-780989E10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F47D0-3698-2988-0F4B-4A4C42F2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F254-F4E7-4748-B661-82D776F87CF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385258-F00B-06C4-BB86-CA418CF30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BD4A48-7D73-0B50-4C50-BF4F9031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0329-C53B-4E4E-BC73-CE632F0F8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35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F49C4-E052-DD13-09A0-43070C415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8856A3-E87B-C5AE-E2DB-BF63572FF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E0540B-2194-2024-FCAD-DECFFE23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F254-F4E7-4748-B661-82D776F87CF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53CC0E-E26D-99AE-5A00-4B2274476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ACE447-8A1A-1543-0C89-AFC026D3D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0329-C53B-4E4E-BC73-CE632F0F8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26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75430E-2EA0-9B8F-8796-622DD4125B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83F2FC-B7D2-AECE-DC11-28AF0E618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6D3ADC-9CE4-0B02-1DC6-B95BB0073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F254-F4E7-4748-B661-82D776F87CF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9263E3-A449-F994-644B-8E5124807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1AB36-3E5C-6095-EBC0-9D4D23AD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0329-C53B-4E4E-BC73-CE632F0F8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3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BE01E-BDD5-AF13-7A94-CA3EB7C0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E5D8FD-1C89-F7F6-E101-26303C375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151C1-801D-B492-C2D3-E705C9ED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F254-F4E7-4748-B661-82D776F87CF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9FD21-19A4-C515-4572-DDC03CD1C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7695E6-FC98-A8BB-5850-58C41FDD9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0329-C53B-4E4E-BC73-CE632F0F8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7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9EF33-190D-64FD-F204-5FFDC69BA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93B300-A10A-2F81-BDC6-51BD0AE1A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22027C-CB96-91EB-F64A-D7E630F59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F254-F4E7-4748-B661-82D776F87CF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C12ACF-7444-7DE3-BAA1-CB84CDE27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D97D3-60F5-793A-E8C0-6BE084985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0329-C53B-4E4E-BC73-CE632F0F8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08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5234D-3CF4-9A8A-4734-992331A38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E06E8C-6564-A653-9220-FB6708771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DD5A24-25DE-6F71-80BE-EFFC68E63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49443E-36CD-61E8-889B-3D55FA18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F254-F4E7-4748-B661-82D776F87CF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C70BBE-18AA-3DB2-2833-57E770390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EAFFB9-4132-D13B-2106-F82053AE8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0329-C53B-4E4E-BC73-CE632F0F8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2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0EB41-08F9-1057-E323-A58893D1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9A353A-09AD-071B-32BF-D51B6B7CE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6ED803-0259-33FA-7AA3-28181C29A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9C26ED-06C4-DCBA-A271-BA7953524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366F67-D0E7-F9B5-C222-8735240D0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4C4A8F-60D5-7DCE-3CEF-9863E7C52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F254-F4E7-4748-B661-82D776F87CF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267B92-8128-05FB-26EB-182A45408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999601-B011-989E-BB7F-B896842BD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0329-C53B-4E4E-BC73-CE632F0F8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04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31A03-6AB0-113F-1269-BFDE6FBA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B72285-4C77-075D-3140-DC860F45A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F254-F4E7-4748-B661-82D776F87CF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C4F968-CE7E-3CFD-38A4-3FE09691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608290-C8C1-5564-08E2-EB0ECF8FF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0329-C53B-4E4E-BC73-CE632F0F8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32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66100F-6A4B-AEB4-7442-91DD670B4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F254-F4E7-4748-B661-82D776F87CF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05DB86-3874-9FFF-4434-7F3777877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A34A71-2032-1491-EDB0-EC4C58BEB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0329-C53B-4E4E-BC73-CE632F0F8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70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4A796-53DB-845D-AB8D-6F697148C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18243C-2A8F-75CE-46D6-704B3FF9F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276457-9102-79F2-2665-30FC5B03B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7B39AC-3FEC-4890-2A38-DE9FF1A12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F254-F4E7-4748-B661-82D776F87CF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4A48D9-1755-2062-5EDF-5D3E5893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23DFDD-C053-362F-D976-F62EBDF56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0329-C53B-4E4E-BC73-CE632F0F8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64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0248B-8D57-657B-0781-F6ECFD7D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9AED6B-F7CE-1F28-A8E8-4435BEA14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D48EA9-F28B-20D3-95B9-57852F76C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D1071B-D459-CF4D-090C-DCD108FF4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F254-F4E7-4748-B661-82D776F87CF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DFBBB4-0663-1E9E-FCBA-EFAA44329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318200-3EF7-37C8-516C-E85025FB2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0329-C53B-4E4E-BC73-CE632F0F8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42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A017E-EF93-C1D1-CE51-94317DAEE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EAC5E6-3586-6F26-53C5-23914300F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BB8B1D-4915-C7D3-DB88-E0143FC589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7F254-F4E7-4748-B661-82D776F87CF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601EA8-DE0E-5742-C963-401A53268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3A87A6-37A4-FC42-5E9B-FEA797DB9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10329-C53B-4E4E-BC73-CE632F0F8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65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F27A53E-6B9F-DE6E-9B5C-139FB7B46F5A}"/>
              </a:ext>
            </a:extLst>
          </p:cNvPr>
          <p:cNvSpPr/>
          <p:nvPr/>
        </p:nvSpPr>
        <p:spPr>
          <a:xfrm>
            <a:off x="-8965" y="716910"/>
            <a:ext cx="112850" cy="6141089"/>
          </a:xfrm>
          <a:prstGeom prst="rect">
            <a:avLst/>
          </a:prstGeom>
          <a:solidFill>
            <a:srgbClr val="FDCA06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9F154AD-01C6-95F9-62FD-FB4D8557FBC7}"/>
              </a:ext>
            </a:extLst>
          </p:cNvPr>
          <p:cNvSpPr/>
          <p:nvPr/>
        </p:nvSpPr>
        <p:spPr>
          <a:xfrm rot="5400000">
            <a:off x="6846795" y="-5237629"/>
            <a:ext cx="116541" cy="10573870"/>
          </a:xfrm>
          <a:prstGeom prst="rect">
            <a:avLst/>
          </a:prstGeom>
          <a:solidFill>
            <a:srgbClr val="FDCA06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2192DE9-A179-90F3-D96B-EC3B2D9E28B4}"/>
              </a:ext>
            </a:extLst>
          </p:cNvPr>
          <p:cNvSpPr/>
          <p:nvPr/>
        </p:nvSpPr>
        <p:spPr>
          <a:xfrm rot="5400000">
            <a:off x="6033247" y="699248"/>
            <a:ext cx="116542" cy="12200966"/>
          </a:xfrm>
          <a:prstGeom prst="rect">
            <a:avLst/>
          </a:prstGeom>
          <a:solidFill>
            <a:srgbClr val="0092CA"/>
          </a:solidFill>
          <a:ln>
            <a:solidFill>
              <a:srgbClr val="0092CA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079AFDC-557E-2F94-4BDB-AEE8F8D88EB6}"/>
              </a:ext>
            </a:extLst>
          </p:cNvPr>
          <p:cNvSpPr/>
          <p:nvPr/>
        </p:nvSpPr>
        <p:spPr>
          <a:xfrm>
            <a:off x="12066494" y="-8964"/>
            <a:ext cx="125506" cy="6866964"/>
          </a:xfrm>
          <a:prstGeom prst="rect">
            <a:avLst/>
          </a:prstGeom>
          <a:solidFill>
            <a:srgbClr val="00AF79"/>
          </a:solidFill>
          <a:ln>
            <a:solidFill>
              <a:srgbClr val="00AF7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034E317-D5F7-2940-6DF6-0216F061A4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92" y="49306"/>
            <a:ext cx="1575901" cy="5079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24" y="-8965"/>
            <a:ext cx="871804" cy="8413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18131" y="303263"/>
            <a:ext cx="8651284" cy="830997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чрезвычайных ситуаций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Кыргызской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ГИДРОМЕТЕОРОЛОГИЧЕСКАЯ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5728" y="2039816"/>
            <a:ext cx="6497515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Радиационная обстановка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Кыргызской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363808" y="5645486"/>
            <a:ext cx="2142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Азимжанова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З.Д.</a:t>
            </a:r>
          </a:p>
          <a:p>
            <a:pPr algn="r"/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24.04.2024г.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0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F27A53E-6B9F-DE6E-9B5C-139FB7B46F5A}"/>
              </a:ext>
            </a:extLst>
          </p:cNvPr>
          <p:cNvSpPr/>
          <p:nvPr/>
        </p:nvSpPr>
        <p:spPr>
          <a:xfrm>
            <a:off x="-8965" y="716910"/>
            <a:ext cx="112850" cy="6141089"/>
          </a:xfrm>
          <a:prstGeom prst="rect">
            <a:avLst/>
          </a:prstGeom>
          <a:solidFill>
            <a:srgbClr val="FDCA06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9F154AD-01C6-95F9-62FD-FB4D8557FBC7}"/>
              </a:ext>
            </a:extLst>
          </p:cNvPr>
          <p:cNvSpPr/>
          <p:nvPr/>
        </p:nvSpPr>
        <p:spPr>
          <a:xfrm rot="5400000">
            <a:off x="6846795" y="-5237629"/>
            <a:ext cx="116541" cy="10573870"/>
          </a:xfrm>
          <a:prstGeom prst="rect">
            <a:avLst/>
          </a:prstGeom>
          <a:solidFill>
            <a:srgbClr val="FDCA06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2192DE9-A179-90F3-D96B-EC3B2D9E28B4}"/>
              </a:ext>
            </a:extLst>
          </p:cNvPr>
          <p:cNvSpPr/>
          <p:nvPr/>
        </p:nvSpPr>
        <p:spPr>
          <a:xfrm rot="5400000">
            <a:off x="6033247" y="699248"/>
            <a:ext cx="116542" cy="12200966"/>
          </a:xfrm>
          <a:prstGeom prst="rect">
            <a:avLst/>
          </a:prstGeom>
          <a:solidFill>
            <a:srgbClr val="0092CA"/>
          </a:solidFill>
          <a:ln>
            <a:solidFill>
              <a:srgbClr val="0092CA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079AFDC-557E-2F94-4BDB-AEE8F8D88EB6}"/>
              </a:ext>
            </a:extLst>
          </p:cNvPr>
          <p:cNvSpPr/>
          <p:nvPr/>
        </p:nvSpPr>
        <p:spPr>
          <a:xfrm>
            <a:off x="12066494" y="-8964"/>
            <a:ext cx="125506" cy="6866964"/>
          </a:xfrm>
          <a:prstGeom prst="rect">
            <a:avLst/>
          </a:prstGeom>
          <a:solidFill>
            <a:srgbClr val="00AF79"/>
          </a:solidFill>
          <a:ln>
            <a:solidFill>
              <a:srgbClr val="00AF7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034E317-D5F7-2940-6DF6-0216F061A4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125" y="107577"/>
            <a:ext cx="1575901" cy="5079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769401"/>
            <a:ext cx="10858500" cy="59720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53" y="49306"/>
            <a:ext cx="871804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F27A53E-6B9F-DE6E-9B5C-139FB7B46F5A}"/>
              </a:ext>
            </a:extLst>
          </p:cNvPr>
          <p:cNvSpPr/>
          <p:nvPr/>
        </p:nvSpPr>
        <p:spPr>
          <a:xfrm>
            <a:off x="-8965" y="716910"/>
            <a:ext cx="112850" cy="6141089"/>
          </a:xfrm>
          <a:prstGeom prst="rect">
            <a:avLst/>
          </a:prstGeom>
          <a:solidFill>
            <a:srgbClr val="FDCA06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9F154AD-01C6-95F9-62FD-FB4D8557FBC7}"/>
              </a:ext>
            </a:extLst>
          </p:cNvPr>
          <p:cNvSpPr/>
          <p:nvPr/>
        </p:nvSpPr>
        <p:spPr>
          <a:xfrm rot="5400000">
            <a:off x="6846795" y="-5237629"/>
            <a:ext cx="116541" cy="10573870"/>
          </a:xfrm>
          <a:prstGeom prst="rect">
            <a:avLst/>
          </a:prstGeom>
          <a:solidFill>
            <a:srgbClr val="FDCA06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2192DE9-A179-90F3-D96B-EC3B2D9E28B4}"/>
              </a:ext>
            </a:extLst>
          </p:cNvPr>
          <p:cNvSpPr/>
          <p:nvPr/>
        </p:nvSpPr>
        <p:spPr>
          <a:xfrm rot="5400000">
            <a:off x="6033247" y="699248"/>
            <a:ext cx="116542" cy="12200966"/>
          </a:xfrm>
          <a:prstGeom prst="rect">
            <a:avLst/>
          </a:prstGeom>
          <a:solidFill>
            <a:srgbClr val="0092CA"/>
          </a:solidFill>
          <a:ln>
            <a:solidFill>
              <a:srgbClr val="0092CA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079AFDC-557E-2F94-4BDB-AEE8F8D88EB6}"/>
              </a:ext>
            </a:extLst>
          </p:cNvPr>
          <p:cNvSpPr/>
          <p:nvPr/>
        </p:nvSpPr>
        <p:spPr>
          <a:xfrm>
            <a:off x="12066494" y="-8964"/>
            <a:ext cx="125506" cy="6866964"/>
          </a:xfrm>
          <a:prstGeom prst="rect">
            <a:avLst/>
          </a:prstGeom>
          <a:solidFill>
            <a:srgbClr val="00AF79"/>
          </a:solidFill>
          <a:ln>
            <a:solidFill>
              <a:srgbClr val="00AF7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034E317-D5F7-2940-6DF6-0216F061A4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422" y="110526"/>
            <a:ext cx="1575901" cy="5079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8131" y="295275"/>
            <a:ext cx="8621244" cy="830997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расположения урановых и токсичных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хвостохранилищ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территории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Кыргызской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26" y="-8965"/>
            <a:ext cx="871804" cy="8413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" y="1228726"/>
            <a:ext cx="11552898" cy="5414264"/>
          </a:xfrm>
          <a:prstGeom prst="rect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114847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910" y="280034"/>
            <a:ext cx="7413379" cy="755970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48" y="280034"/>
            <a:ext cx="871804" cy="8413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5898" y="194682"/>
            <a:ext cx="1572904" cy="506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" y="1121355"/>
            <a:ext cx="11868150" cy="573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4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1252539"/>
            <a:ext cx="10516511" cy="43529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43" y="3054063"/>
            <a:ext cx="9986113" cy="749873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2952751"/>
            <a:ext cx="2783256" cy="94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F27A53E-6B9F-DE6E-9B5C-139FB7B46F5A}"/>
              </a:ext>
            </a:extLst>
          </p:cNvPr>
          <p:cNvSpPr/>
          <p:nvPr/>
        </p:nvSpPr>
        <p:spPr>
          <a:xfrm>
            <a:off x="-8965" y="716910"/>
            <a:ext cx="112850" cy="6141089"/>
          </a:xfrm>
          <a:prstGeom prst="rect">
            <a:avLst/>
          </a:prstGeom>
          <a:solidFill>
            <a:srgbClr val="FDCA06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9F154AD-01C6-95F9-62FD-FB4D8557FBC7}"/>
              </a:ext>
            </a:extLst>
          </p:cNvPr>
          <p:cNvSpPr/>
          <p:nvPr/>
        </p:nvSpPr>
        <p:spPr>
          <a:xfrm rot="5400000">
            <a:off x="6846795" y="-5237629"/>
            <a:ext cx="116541" cy="10573870"/>
          </a:xfrm>
          <a:prstGeom prst="rect">
            <a:avLst/>
          </a:prstGeom>
          <a:solidFill>
            <a:srgbClr val="FDCA06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2192DE9-A179-90F3-D96B-EC3B2D9E28B4}"/>
              </a:ext>
            </a:extLst>
          </p:cNvPr>
          <p:cNvSpPr/>
          <p:nvPr/>
        </p:nvSpPr>
        <p:spPr>
          <a:xfrm rot="5400000">
            <a:off x="6033247" y="699248"/>
            <a:ext cx="116542" cy="12200966"/>
          </a:xfrm>
          <a:prstGeom prst="rect">
            <a:avLst/>
          </a:prstGeom>
          <a:solidFill>
            <a:srgbClr val="0092CA"/>
          </a:solidFill>
          <a:ln>
            <a:solidFill>
              <a:srgbClr val="0092CA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079AFDC-557E-2F94-4BDB-AEE8F8D88EB6}"/>
              </a:ext>
            </a:extLst>
          </p:cNvPr>
          <p:cNvSpPr/>
          <p:nvPr/>
        </p:nvSpPr>
        <p:spPr>
          <a:xfrm>
            <a:off x="12066494" y="-8964"/>
            <a:ext cx="125506" cy="6866964"/>
          </a:xfrm>
          <a:prstGeom prst="rect">
            <a:avLst/>
          </a:prstGeom>
          <a:solidFill>
            <a:srgbClr val="00AF79"/>
          </a:solidFill>
          <a:ln>
            <a:solidFill>
              <a:srgbClr val="00AF7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034E317-D5F7-2940-6DF6-0216F061A4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255" y="139787"/>
            <a:ext cx="1575901" cy="5079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93023" y="22391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43" y="49306"/>
            <a:ext cx="871804" cy="8413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28840" y="223918"/>
            <a:ext cx="6485558" cy="461665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Гидрометеорологической службы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8939" y="919524"/>
            <a:ext cx="11728600" cy="563231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Гидрометеорологическая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Кыргызгидромет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является официально уполномоченным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органом, на который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Правительством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страны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возложено осуществление деятельности в области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гидрометеорологии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мониторинга окружающей среды.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Датой образования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Кыргызгидромета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считается 16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июля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1926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начало систематических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метеорологических наблюдений  относится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восьмидесятым годам 19  столетия.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метеостанция на территории Кыргызстана была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1856 г. в селе Ак-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Иссык-Куле.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055" y="865073"/>
            <a:ext cx="3709168" cy="22649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8056" y="3281498"/>
            <a:ext cx="3709168" cy="214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F27A53E-6B9F-DE6E-9B5C-139FB7B46F5A}"/>
              </a:ext>
            </a:extLst>
          </p:cNvPr>
          <p:cNvSpPr/>
          <p:nvPr/>
        </p:nvSpPr>
        <p:spPr>
          <a:xfrm>
            <a:off x="-8965" y="716910"/>
            <a:ext cx="112850" cy="6141089"/>
          </a:xfrm>
          <a:prstGeom prst="rect">
            <a:avLst/>
          </a:prstGeom>
          <a:solidFill>
            <a:srgbClr val="FDCA06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9F154AD-01C6-95F9-62FD-FB4D8557FBC7}"/>
              </a:ext>
            </a:extLst>
          </p:cNvPr>
          <p:cNvSpPr/>
          <p:nvPr/>
        </p:nvSpPr>
        <p:spPr>
          <a:xfrm rot="5400000">
            <a:off x="6846795" y="-5237629"/>
            <a:ext cx="116541" cy="10573870"/>
          </a:xfrm>
          <a:prstGeom prst="rect">
            <a:avLst/>
          </a:prstGeom>
          <a:solidFill>
            <a:srgbClr val="FDCA06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2192DE9-A179-90F3-D96B-EC3B2D9E28B4}"/>
              </a:ext>
            </a:extLst>
          </p:cNvPr>
          <p:cNvSpPr/>
          <p:nvPr/>
        </p:nvSpPr>
        <p:spPr>
          <a:xfrm rot="5400000">
            <a:off x="6033247" y="699248"/>
            <a:ext cx="116542" cy="12200966"/>
          </a:xfrm>
          <a:prstGeom prst="rect">
            <a:avLst/>
          </a:prstGeom>
          <a:solidFill>
            <a:srgbClr val="0092CA"/>
          </a:solidFill>
          <a:ln>
            <a:solidFill>
              <a:srgbClr val="0092CA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079AFDC-557E-2F94-4BDB-AEE8F8D88EB6}"/>
              </a:ext>
            </a:extLst>
          </p:cNvPr>
          <p:cNvSpPr/>
          <p:nvPr/>
        </p:nvSpPr>
        <p:spPr>
          <a:xfrm>
            <a:off x="12066494" y="-8964"/>
            <a:ext cx="125506" cy="6866964"/>
          </a:xfrm>
          <a:prstGeom prst="rect">
            <a:avLst/>
          </a:prstGeom>
          <a:solidFill>
            <a:srgbClr val="00AF79"/>
          </a:solidFill>
          <a:ln>
            <a:solidFill>
              <a:srgbClr val="00AF7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034E317-D5F7-2940-6DF6-0216F061A4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521" y="107577"/>
            <a:ext cx="1575901" cy="5079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34975" y="246960"/>
            <a:ext cx="4908780" cy="461665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Кыргызгидромета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5309" y="1380512"/>
            <a:ext cx="1153904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Правительства КР, населения, различных секторов экономики гидрометеорологической информацией и информацией о загрязнении природной среды;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5309" y="2405746"/>
            <a:ext cx="11359761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предупреждений о стихийных и опасных гидрометеорологических явлениях, таких как лавины, сели, паводки, штормовые ветры, сильные  осадки и др. и доведение их  до населения,  соответствующих структур  МЧС, Правительства,  заинтересованных министерств и ведомств;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1394" y="3845155"/>
            <a:ext cx="1136759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прогнозов: погоды, водности рек, урожая сельскохозяйственных  культур, фенологических прогнозов;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1394" y="4982878"/>
            <a:ext cx="1120566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 анализ гидрометеорологических   условий и информации о  загрязнении природной среды, составление и издание научно-прикладных   справочников;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5310" y="6048285"/>
            <a:ext cx="1111994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государственного фонда данных о состоянии окружающей природной среды.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12" y="-8965"/>
            <a:ext cx="871804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2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F27A53E-6B9F-DE6E-9B5C-139FB7B46F5A}"/>
              </a:ext>
            </a:extLst>
          </p:cNvPr>
          <p:cNvSpPr/>
          <p:nvPr/>
        </p:nvSpPr>
        <p:spPr>
          <a:xfrm>
            <a:off x="-8965" y="716910"/>
            <a:ext cx="112850" cy="6141089"/>
          </a:xfrm>
          <a:prstGeom prst="rect">
            <a:avLst/>
          </a:prstGeom>
          <a:solidFill>
            <a:srgbClr val="FDCA06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9F154AD-01C6-95F9-62FD-FB4D8557FBC7}"/>
              </a:ext>
            </a:extLst>
          </p:cNvPr>
          <p:cNvSpPr/>
          <p:nvPr/>
        </p:nvSpPr>
        <p:spPr>
          <a:xfrm rot="5400000">
            <a:off x="6846795" y="-5237629"/>
            <a:ext cx="116541" cy="10573870"/>
          </a:xfrm>
          <a:prstGeom prst="rect">
            <a:avLst/>
          </a:prstGeom>
          <a:solidFill>
            <a:srgbClr val="FDCA06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2192DE9-A179-90F3-D96B-EC3B2D9E28B4}"/>
              </a:ext>
            </a:extLst>
          </p:cNvPr>
          <p:cNvSpPr/>
          <p:nvPr/>
        </p:nvSpPr>
        <p:spPr>
          <a:xfrm rot="5400000">
            <a:off x="6033247" y="699248"/>
            <a:ext cx="116542" cy="12200966"/>
          </a:xfrm>
          <a:prstGeom prst="rect">
            <a:avLst/>
          </a:prstGeom>
          <a:solidFill>
            <a:srgbClr val="0092CA"/>
          </a:solidFill>
          <a:ln>
            <a:solidFill>
              <a:srgbClr val="0092CA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079AFDC-557E-2F94-4BDB-AEE8F8D88EB6}"/>
              </a:ext>
            </a:extLst>
          </p:cNvPr>
          <p:cNvSpPr/>
          <p:nvPr/>
        </p:nvSpPr>
        <p:spPr>
          <a:xfrm>
            <a:off x="12066494" y="-8964"/>
            <a:ext cx="125506" cy="6866964"/>
          </a:xfrm>
          <a:prstGeom prst="rect">
            <a:avLst/>
          </a:prstGeom>
          <a:solidFill>
            <a:srgbClr val="00AF79"/>
          </a:solidFill>
          <a:ln>
            <a:solidFill>
              <a:srgbClr val="00AF7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034E317-D5F7-2940-6DF6-0216F061A4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199" y="164081"/>
            <a:ext cx="1575901" cy="5079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06" y="49306"/>
            <a:ext cx="871804" cy="84132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39310" y="164081"/>
            <a:ext cx="9133888" cy="815608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Гидрометеорологическая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</a:t>
            </a:r>
          </a:p>
          <a:p>
            <a:pPr algn="ctr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Министерстве чрезвычайных ситуаций 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Кыргызской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7250" y="1929110"/>
            <a:ext cx="1052512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НАБЛЮДЕНИЙ ЗА ЗАГРЯЗНЕНИЕМ ПРИРОДНОЙ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850" y="2801222"/>
            <a:ext cx="2378314" cy="237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4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F27A53E-6B9F-DE6E-9B5C-139FB7B46F5A}"/>
              </a:ext>
            </a:extLst>
          </p:cNvPr>
          <p:cNvSpPr/>
          <p:nvPr/>
        </p:nvSpPr>
        <p:spPr>
          <a:xfrm>
            <a:off x="-8965" y="716910"/>
            <a:ext cx="112850" cy="6141089"/>
          </a:xfrm>
          <a:prstGeom prst="rect">
            <a:avLst/>
          </a:prstGeom>
          <a:solidFill>
            <a:srgbClr val="FDCA06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9F154AD-01C6-95F9-62FD-FB4D8557FBC7}"/>
              </a:ext>
            </a:extLst>
          </p:cNvPr>
          <p:cNvSpPr/>
          <p:nvPr/>
        </p:nvSpPr>
        <p:spPr>
          <a:xfrm rot="5400000">
            <a:off x="6846795" y="-5237629"/>
            <a:ext cx="116541" cy="10573870"/>
          </a:xfrm>
          <a:prstGeom prst="rect">
            <a:avLst/>
          </a:prstGeom>
          <a:solidFill>
            <a:srgbClr val="FDCA06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2192DE9-A179-90F3-D96B-EC3B2D9E28B4}"/>
              </a:ext>
            </a:extLst>
          </p:cNvPr>
          <p:cNvSpPr/>
          <p:nvPr/>
        </p:nvSpPr>
        <p:spPr>
          <a:xfrm rot="5400000">
            <a:off x="6033247" y="699248"/>
            <a:ext cx="116542" cy="12200966"/>
          </a:xfrm>
          <a:prstGeom prst="rect">
            <a:avLst/>
          </a:prstGeom>
          <a:solidFill>
            <a:srgbClr val="0092CA"/>
          </a:solidFill>
          <a:ln>
            <a:solidFill>
              <a:srgbClr val="0092CA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079AFDC-557E-2F94-4BDB-AEE8F8D88EB6}"/>
              </a:ext>
            </a:extLst>
          </p:cNvPr>
          <p:cNvSpPr/>
          <p:nvPr/>
        </p:nvSpPr>
        <p:spPr>
          <a:xfrm>
            <a:off x="12066494" y="-8964"/>
            <a:ext cx="125506" cy="6866964"/>
          </a:xfrm>
          <a:prstGeom prst="rect">
            <a:avLst/>
          </a:prstGeom>
          <a:solidFill>
            <a:srgbClr val="00AF79"/>
          </a:solidFill>
          <a:ln>
            <a:solidFill>
              <a:srgbClr val="00AF7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034E317-D5F7-2940-6DF6-0216F061A4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896" y="223835"/>
            <a:ext cx="1575901" cy="5079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5" y="0"/>
            <a:ext cx="871804" cy="8413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12272" y="293126"/>
            <a:ext cx="5845896" cy="461665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загрязнения природной среды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2473" y="938612"/>
            <a:ext cx="9610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загрязнения природной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 входит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систему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Кыргызгидромета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функционирует с 1968 года.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1057" y="699907"/>
            <a:ext cx="1268078" cy="15363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8619" y="1953430"/>
            <a:ext cx="253838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8619" y="2598916"/>
            <a:ext cx="1144765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уровнем загрязнения атмосферного воздуха в городах и населенных пунктах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Систематические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загрязнением поверхностных вод, изучение химического состава вод рек, озер, водохранилищ с учетом загрязнения их промышленными и другими сточными водами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Систематические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радиационным фоном и за  радиоактивным загрязнением атмосферного воздуха в населенных пунктах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обобщение полученной информации; Обеспечение заинтересованных организаций и ведомств систематической и экстренной информацией об изменениях уровней загрязнения природной </a:t>
            </a:r>
          </a:p>
        </p:txBody>
      </p:sp>
    </p:spTree>
    <p:extLst>
      <p:ext uri="{BB962C8B-B14F-4D97-AF65-F5344CB8AC3E}">
        <p14:creationId xmlns:p14="http://schemas.microsoft.com/office/powerpoint/2010/main" val="376727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F27A53E-6B9F-DE6E-9B5C-139FB7B46F5A}"/>
              </a:ext>
            </a:extLst>
          </p:cNvPr>
          <p:cNvSpPr/>
          <p:nvPr/>
        </p:nvSpPr>
        <p:spPr>
          <a:xfrm>
            <a:off x="-8965" y="716910"/>
            <a:ext cx="112850" cy="6141089"/>
          </a:xfrm>
          <a:prstGeom prst="rect">
            <a:avLst/>
          </a:prstGeom>
          <a:solidFill>
            <a:srgbClr val="FDCA06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9F154AD-01C6-95F9-62FD-FB4D8557FBC7}"/>
              </a:ext>
            </a:extLst>
          </p:cNvPr>
          <p:cNvSpPr/>
          <p:nvPr/>
        </p:nvSpPr>
        <p:spPr>
          <a:xfrm rot="5400000">
            <a:off x="6846795" y="-5237629"/>
            <a:ext cx="116541" cy="10573870"/>
          </a:xfrm>
          <a:prstGeom prst="rect">
            <a:avLst/>
          </a:prstGeom>
          <a:solidFill>
            <a:srgbClr val="FDCA06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2192DE9-A179-90F3-D96B-EC3B2D9E28B4}"/>
              </a:ext>
            </a:extLst>
          </p:cNvPr>
          <p:cNvSpPr/>
          <p:nvPr/>
        </p:nvSpPr>
        <p:spPr>
          <a:xfrm rot="5400000">
            <a:off x="6033247" y="699248"/>
            <a:ext cx="116542" cy="12200966"/>
          </a:xfrm>
          <a:prstGeom prst="rect">
            <a:avLst/>
          </a:prstGeom>
          <a:solidFill>
            <a:srgbClr val="0092CA"/>
          </a:solidFill>
          <a:ln>
            <a:solidFill>
              <a:srgbClr val="0092CA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079AFDC-557E-2F94-4BDB-AEE8F8D88EB6}"/>
              </a:ext>
            </a:extLst>
          </p:cNvPr>
          <p:cNvSpPr/>
          <p:nvPr/>
        </p:nvSpPr>
        <p:spPr>
          <a:xfrm>
            <a:off x="12066494" y="-8964"/>
            <a:ext cx="125506" cy="6866964"/>
          </a:xfrm>
          <a:prstGeom prst="rect">
            <a:avLst/>
          </a:prstGeom>
          <a:solidFill>
            <a:srgbClr val="00AF79"/>
          </a:solidFill>
          <a:ln>
            <a:solidFill>
              <a:srgbClr val="00AF7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034E317-D5F7-2940-6DF6-0216F061A4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92" y="164081"/>
            <a:ext cx="1575901" cy="5079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79" y="-8965"/>
            <a:ext cx="871804" cy="8413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07816" y="227029"/>
            <a:ext cx="3942874" cy="461665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963" y="167250"/>
            <a:ext cx="1274174" cy="6523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75" y="842852"/>
            <a:ext cx="7762875" cy="6193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14" name="Прямоугольник 13"/>
          <p:cNvSpPr/>
          <p:nvPr/>
        </p:nvSpPr>
        <p:spPr>
          <a:xfrm>
            <a:off x="183433" y="1664205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Радиационный мониторинг включает в себя систематические наблюдения за: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1280" y="2739801"/>
            <a:ext cx="587860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Мощностью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амбиентного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эквивалента дозы гамма-излучения (радиационный фон) на 20 метеостанциях в 7 областях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Кыргызской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с дозиметр-радиометром МКС-03СА (ежедневно).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3885" y="4497382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Радиоактивным загрязнением атмосферных выпадений горизонтальным планшетным методом на 6-ти метеостанциях г. Бишкек, Кара-Балта, Токтогул,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с.Кызыл-Суу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Джалал-Абад и Нарын (ежесуточно). 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0133" y="3605464"/>
            <a:ext cx="1430475" cy="16198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8835" y="1324834"/>
            <a:ext cx="1325047" cy="16998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2811" y="1287140"/>
            <a:ext cx="1536436" cy="18899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3722" y="1287140"/>
            <a:ext cx="1366477" cy="18289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8823" y="3621353"/>
            <a:ext cx="1441769" cy="166275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48500" y="3575073"/>
            <a:ext cx="1858463" cy="177610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 flipH="1">
            <a:off x="7853722" y="3130129"/>
            <a:ext cx="11951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МКС-03СА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359417" y="3114293"/>
            <a:ext cx="9605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ДБГ-06Т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638924" y="3146960"/>
            <a:ext cx="14535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МКС –АТ6130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0742502" y="5284112"/>
            <a:ext cx="11517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УМФ-2000</a:t>
            </a:r>
          </a:p>
        </p:txBody>
      </p:sp>
    </p:spTree>
    <p:extLst>
      <p:ext uri="{BB962C8B-B14F-4D97-AF65-F5344CB8AC3E}">
        <p14:creationId xmlns:p14="http://schemas.microsoft.com/office/powerpoint/2010/main" val="20172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F27A53E-6B9F-DE6E-9B5C-139FB7B46F5A}"/>
              </a:ext>
            </a:extLst>
          </p:cNvPr>
          <p:cNvSpPr/>
          <p:nvPr/>
        </p:nvSpPr>
        <p:spPr>
          <a:xfrm>
            <a:off x="-8965" y="716910"/>
            <a:ext cx="112850" cy="6141089"/>
          </a:xfrm>
          <a:prstGeom prst="rect">
            <a:avLst/>
          </a:prstGeom>
          <a:solidFill>
            <a:srgbClr val="FDCA06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9F154AD-01C6-95F9-62FD-FB4D8557FBC7}"/>
              </a:ext>
            </a:extLst>
          </p:cNvPr>
          <p:cNvSpPr/>
          <p:nvPr/>
        </p:nvSpPr>
        <p:spPr>
          <a:xfrm rot="5400000">
            <a:off x="6846795" y="-5237629"/>
            <a:ext cx="116541" cy="10573870"/>
          </a:xfrm>
          <a:prstGeom prst="rect">
            <a:avLst/>
          </a:prstGeom>
          <a:solidFill>
            <a:srgbClr val="FDCA06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2192DE9-A179-90F3-D96B-EC3B2D9E28B4}"/>
              </a:ext>
            </a:extLst>
          </p:cNvPr>
          <p:cNvSpPr/>
          <p:nvPr/>
        </p:nvSpPr>
        <p:spPr>
          <a:xfrm rot="5400000">
            <a:off x="6033247" y="699248"/>
            <a:ext cx="116542" cy="12200966"/>
          </a:xfrm>
          <a:prstGeom prst="rect">
            <a:avLst/>
          </a:prstGeom>
          <a:solidFill>
            <a:srgbClr val="0092CA"/>
          </a:solidFill>
          <a:ln>
            <a:solidFill>
              <a:srgbClr val="0092CA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079AFDC-557E-2F94-4BDB-AEE8F8D88EB6}"/>
              </a:ext>
            </a:extLst>
          </p:cNvPr>
          <p:cNvSpPr/>
          <p:nvPr/>
        </p:nvSpPr>
        <p:spPr>
          <a:xfrm>
            <a:off x="12066494" y="-8964"/>
            <a:ext cx="125506" cy="6866964"/>
          </a:xfrm>
          <a:prstGeom prst="rect">
            <a:avLst/>
          </a:prstGeom>
          <a:solidFill>
            <a:srgbClr val="00AF79"/>
          </a:solidFill>
          <a:ln>
            <a:solidFill>
              <a:srgbClr val="00AF7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034E317-D5F7-2940-6DF6-0216F061A4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92" y="223835"/>
            <a:ext cx="1575901" cy="5079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79" y="71706"/>
            <a:ext cx="871804" cy="84132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94081" y="293126"/>
            <a:ext cx="4820743" cy="461665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радиационном фоне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78" y="910632"/>
            <a:ext cx="3272803" cy="36030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474" y="961667"/>
            <a:ext cx="3548100" cy="36030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854" y="917298"/>
            <a:ext cx="3373445" cy="36680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728" y="4694679"/>
            <a:ext cx="11384923" cy="6706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728" y="5352606"/>
            <a:ext cx="11542096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F27A53E-6B9F-DE6E-9B5C-139FB7B46F5A}"/>
              </a:ext>
            </a:extLst>
          </p:cNvPr>
          <p:cNvSpPr/>
          <p:nvPr/>
        </p:nvSpPr>
        <p:spPr>
          <a:xfrm>
            <a:off x="-8965" y="716910"/>
            <a:ext cx="112850" cy="6141089"/>
          </a:xfrm>
          <a:prstGeom prst="rect">
            <a:avLst/>
          </a:prstGeom>
          <a:solidFill>
            <a:srgbClr val="FDCA06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9F154AD-01C6-95F9-62FD-FB4D8557FBC7}"/>
              </a:ext>
            </a:extLst>
          </p:cNvPr>
          <p:cNvSpPr/>
          <p:nvPr/>
        </p:nvSpPr>
        <p:spPr>
          <a:xfrm rot="5400000">
            <a:off x="6846795" y="-5237629"/>
            <a:ext cx="116541" cy="10573870"/>
          </a:xfrm>
          <a:prstGeom prst="rect">
            <a:avLst/>
          </a:prstGeom>
          <a:solidFill>
            <a:srgbClr val="FDCA06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2192DE9-A179-90F3-D96B-EC3B2D9E28B4}"/>
              </a:ext>
            </a:extLst>
          </p:cNvPr>
          <p:cNvSpPr/>
          <p:nvPr/>
        </p:nvSpPr>
        <p:spPr>
          <a:xfrm rot="5400000">
            <a:off x="6033247" y="699248"/>
            <a:ext cx="116542" cy="12200966"/>
          </a:xfrm>
          <a:prstGeom prst="rect">
            <a:avLst/>
          </a:prstGeom>
          <a:solidFill>
            <a:srgbClr val="0092CA"/>
          </a:solidFill>
          <a:ln>
            <a:solidFill>
              <a:srgbClr val="0092CA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079AFDC-557E-2F94-4BDB-AEE8F8D88EB6}"/>
              </a:ext>
            </a:extLst>
          </p:cNvPr>
          <p:cNvSpPr/>
          <p:nvPr/>
        </p:nvSpPr>
        <p:spPr>
          <a:xfrm>
            <a:off x="12066494" y="-8964"/>
            <a:ext cx="125506" cy="6866964"/>
          </a:xfrm>
          <a:prstGeom prst="rect">
            <a:avLst/>
          </a:prstGeom>
          <a:solidFill>
            <a:srgbClr val="00AF79"/>
          </a:solidFill>
          <a:ln>
            <a:solidFill>
              <a:srgbClr val="00AF7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034E317-D5F7-2940-6DF6-0216F061A4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099" y="160877"/>
            <a:ext cx="1575901" cy="5079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5" y="800100"/>
            <a:ext cx="11962608" cy="60405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22" y="0"/>
            <a:ext cx="871804" cy="8413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7127" y="169882"/>
            <a:ext cx="496867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F27A53E-6B9F-DE6E-9B5C-139FB7B46F5A}"/>
              </a:ext>
            </a:extLst>
          </p:cNvPr>
          <p:cNvSpPr/>
          <p:nvPr/>
        </p:nvSpPr>
        <p:spPr>
          <a:xfrm>
            <a:off x="-8965" y="716910"/>
            <a:ext cx="112850" cy="6141089"/>
          </a:xfrm>
          <a:prstGeom prst="rect">
            <a:avLst/>
          </a:prstGeom>
          <a:solidFill>
            <a:srgbClr val="FDCA06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9F154AD-01C6-95F9-62FD-FB4D8557FBC7}"/>
              </a:ext>
            </a:extLst>
          </p:cNvPr>
          <p:cNvSpPr/>
          <p:nvPr/>
        </p:nvSpPr>
        <p:spPr>
          <a:xfrm rot="5400000">
            <a:off x="6846795" y="-5237629"/>
            <a:ext cx="116541" cy="10573870"/>
          </a:xfrm>
          <a:prstGeom prst="rect">
            <a:avLst/>
          </a:prstGeom>
          <a:solidFill>
            <a:srgbClr val="FDCA06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2192DE9-A179-90F3-D96B-EC3B2D9E28B4}"/>
              </a:ext>
            </a:extLst>
          </p:cNvPr>
          <p:cNvSpPr/>
          <p:nvPr/>
        </p:nvSpPr>
        <p:spPr>
          <a:xfrm rot="5400000">
            <a:off x="6033247" y="699248"/>
            <a:ext cx="116542" cy="12200966"/>
          </a:xfrm>
          <a:prstGeom prst="rect">
            <a:avLst/>
          </a:prstGeom>
          <a:solidFill>
            <a:srgbClr val="0092CA"/>
          </a:solidFill>
          <a:ln>
            <a:solidFill>
              <a:srgbClr val="0092CA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079AFDC-557E-2F94-4BDB-AEE8F8D88EB6}"/>
              </a:ext>
            </a:extLst>
          </p:cNvPr>
          <p:cNvSpPr/>
          <p:nvPr/>
        </p:nvSpPr>
        <p:spPr>
          <a:xfrm>
            <a:off x="12066494" y="-8964"/>
            <a:ext cx="125506" cy="6866964"/>
          </a:xfrm>
          <a:prstGeom prst="rect">
            <a:avLst/>
          </a:prstGeom>
          <a:solidFill>
            <a:srgbClr val="00AF79"/>
          </a:solidFill>
          <a:ln>
            <a:solidFill>
              <a:srgbClr val="00AF7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034E317-D5F7-2940-6DF6-0216F061A4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522" y="107577"/>
            <a:ext cx="1575901" cy="5079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382" y="3215621"/>
            <a:ext cx="1341236" cy="4267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64417" y="3244334"/>
            <a:ext cx="1263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Продукция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84" y="822351"/>
            <a:ext cx="12075459" cy="59191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889" y="0"/>
            <a:ext cx="871804" cy="8413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0767" y="83577"/>
            <a:ext cx="496867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9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1372</TotalTime>
  <Words>350</Words>
  <Application>Microsoft Office PowerPoint</Application>
  <PresentationFormat>Широкоэкранный</PresentationFormat>
  <Paragraphs>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Пользователь8</dc:creator>
  <cp:lastModifiedBy>UserKGM</cp:lastModifiedBy>
  <cp:revision>29</cp:revision>
  <cp:lastPrinted>2024-04-22T11:45:21Z</cp:lastPrinted>
  <dcterms:created xsi:type="dcterms:W3CDTF">2023-02-24T03:55:02Z</dcterms:created>
  <dcterms:modified xsi:type="dcterms:W3CDTF">2024-04-22T11:46:39Z</dcterms:modified>
</cp:coreProperties>
</file>