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9" r:id="rId3"/>
    <p:sldMasterId id="2147483717" r:id="rId4"/>
    <p:sldMasterId id="2147483733" r:id="rId5"/>
    <p:sldMasterId id="2147483745" r:id="rId6"/>
    <p:sldMasterId id="2147483757" r:id="rId7"/>
  </p:sldMasterIdLst>
  <p:notesMasterIdLst>
    <p:notesMasterId r:id="rId18"/>
  </p:notesMasterIdLst>
  <p:sldIdLst>
    <p:sldId id="266" r:id="rId8"/>
    <p:sldId id="263" r:id="rId9"/>
    <p:sldId id="264" r:id="rId10"/>
    <p:sldId id="265" r:id="rId11"/>
    <p:sldId id="257" r:id="rId12"/>
    <p:sldId id="258" r:id="rId13"/>
    <p:sldId id="259" r:id="rId14"/>
    <p:sldId id="260" r:id="rId15"/>
    <p:sldId id="261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0AF38-E636-4BE0-8F87-5EAC1C41968F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82F7C-4462-4BCA-B5F3-A20841B57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85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C66819-D2F0-4D6E-A70F-0E60BE7DC5D0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/>
              <a:t>6</a:t>
            </a:fld>
            <a:endParaRPr lang="ru-RU" alt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972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7652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380EB9-C736-49B4-A06F-3E73EF5DBD11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/>
              <a:t>7</a:t>
            </a:fld>
            <a:endParaRPr lang="ru-RU" alt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9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82112-AE3E-4FE4-90BF-B0B51A1419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52CD4-2342-4234-A0A7-373A9876D1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713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9F9C5-66A5-4688-81A0-E3E8033650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DD80D-7E56-48B4-ACCF-AEE8B634B1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579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D44C7-3F09-4987-8E12-2E34CDE4FC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51D25-4B9A-4700-BA91-C688AB6A7C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4775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00A67-E026-410C-8D41-D54C7F1665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DAF98-D324-4BB7-A727-CB3A2E157E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8659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9" y="1752602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784 h 2182"/>
                <a:gd name="T4" fmla="*/ 8314 w 4897"/>
                <a:gd name="T5" fmla="*/ 784 h 2182"/>
                <a:gd name="T6" fmla="*/ 831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0">
                <a:solidFill>
                  <a:srgbClr val="FFFFFF"/>
                </a:solidFill>
              </a:endParaRPr>
            </a:p>
          </p:txBody>
        </p:sp>
      </p:grpSp>
      <p:sp>
        <p:nvSpPr>
          <p:cNvPr id="563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2"/>
            <a:ext cx="7772400" cy="1736725"/>
          </a:xfrm>
        </p:spPr>
        <p:txBody>
          <a:bodyPr anchor="t"/>
          <a:lstStyle>
            <a:lvl1pPr>
              <a:defRPr sz="405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1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85768-52A9-4AC0-A3D8-B5F8B0FC2A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730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A79FB4-8795-46CC-BCCE-B13BFE6366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8339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432EBD-4F08-467B-B55E-D2941D8C59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5298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1" y="1905000"/>
            <a:ext cx="3927475" cy="4191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6" y="1905000"/>
            <a:ext cx="3927475" cy="4191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6B510-BCE1-4B18-8DE6-2F58948DDB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0410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FEA02-1226-490C-AFAA-B2BC09BA73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6368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69D49-51FC-4B07-B4F3-2D5C3AB36E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962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A195C-4315-4DC0-9B71-E49ED211D6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057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3E7C-A485-46E2-96E5-21D18EE6AC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3B8A5-C1CA-412B-9BFF-009B6B1347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7716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F9F29-3107-438A-977E-51D8B781A6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2520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7E39F-A01F-49C8-8798-079D0EBF8C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2020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179E1-22D8-4E0B-8C7C-BD4E2086E7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3385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7"/>
            <a:ext cx="209708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44477"/>
            <a:ext cx="61388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B70F2-BE08-46E0-A464-8238BC1C82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419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44477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1" y="1905000"/>
            <a:ext cx="8007350" cy="41910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0609B-59F4-46D2-AB1F-E8B1889B1E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1227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1" y="244477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1" y="19050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6" y="19050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1" y="40767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6" y="40767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5F5DB-C431-4A34-9251-5CE235FB61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0599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44477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1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6" y="19050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6" y="40767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3F606-DCC8-4C54-B219-C46131EEAB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7320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8229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C60657E-B0CA-4022-B09B-7B6A0AFAD7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9910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9" y="1752602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784 h 2182"/>
                <a:gd name="T4" fmla="*/ 8314 w 4897"/>
                <a:gd name="T5" fmla="*/ 784 h 2182"/>
                <a:gd name="T6" fmla="*/ 831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0">
                <a:solidFill>
                  <a:srgbClr val="FFFFFF"/>
                </a:solidFill>
              </a:endParaRPr>
            </a:p>
          </p:txBody>
        </p:sp>
      </p:grpSp>
      <p:sp>
        <p:nvSpPr>
          <p:cNvPr id="563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2"/>
            <a:ext cx="7772400" cy="1736725"/>
          </a:xfrm>
        </p:spPr>
        <p:txBody>
          <a:bodyPr anchor="t"/>
          <a:lstStyle>
            <a:lvl1pPr>
              <a:defRPr sz="405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1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85768-52A9-4AC0-A3D8-B5F8B0FC2A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6457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A79FB4-8795-46CC-BCCE-B13BFE6366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361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89D9A-FF4D-4E71-8327-6F006C10F5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32F53-F496-4FC1-888E-F51A56FE2D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99500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432EBD-4F08-467B-B55E-D2941D8C59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4829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1" y="1905000"/>
            <a:ext cx="3927475" cy="4191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6" y="1905000"/>
            <a:ext cx="3927475" cy="4191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6B510-BCE1-4B18-8DE6-2F58948DDB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648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FEA02-1226-490C-AFAA-B2BC09BA73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20265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69D49-51FC-4B07-B4F3-2D5C3AB36E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7524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A195C-4315-4DC0-9B71-E49ED211D6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62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F9F29-3107-438A-977E-51D8B781A6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92524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7E39F-A01F-49C8-8798-079D0EBF8C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11228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179E1-22D8-4E0B-8C7C-BD4E2086E7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1578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7"/>
            <a:ext cx="209708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44477"/>
            <a:ext cx="61388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B70F2-BE08-46E0-A464-8238BC1C82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35847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44477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1" y="1905000"/>
            <a:ext cx="8007350" cy="41910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0609B-59F4-46D2-AB1F-E8B1889B1E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509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CE18C-3D3B-456B-A78B-6840755EBB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98B95-F200-4262-86CF-E808C38AD8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5337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1" y="244477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1" y="19050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6" y="19050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1" y="40767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6" y="40767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5F5DB-C431-4A34-9251-5CE235FB61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0865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44477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1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6" y="19050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6" y="40767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3F606-DCC8-4C54-B219-C46131EEAB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27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8229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C60657E-B0CA-4022-B09B-7B6A0AFAD7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9424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784 h 2182"/>
                <a:gd name="T4" fmla="*/ 8314 w 4897"/>
                <a:gd name="T5" fmla="*/ 784 h 2182"/>
                <a:gd name="T6" fmla="*/ 831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563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85768-52A9-4AC0-A3D8-B5F8B0FC2A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9594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A79FB4-8795-46CC-BCCE-B13BFE6366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55202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432EBD-4F08-467B-B55E-D2941D8C59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55348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6B510-BCE1-4B18-8DE6-2F58948DDB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05675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FEA02-1226-490C-AFAA-B2BC09BA73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6592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69D49-51FC-4B07-B4F3-2D5C3AB36E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2553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A195C-4315-4DC0-9B71-E49ED211D6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575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D77B4-3D6E-4C86-B627-C4BC46C42F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E55EF-54A6-4961-B37A-5F6EB973ED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80807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F9F29-3107-438A-977E-51D8B781A6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782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7E39F-A01F-49C8-8798-079D0EBF8C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4490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179E1-22D8-4E0B-8C7C-BD4E2086E7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32511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B70F2-BE08-46E0-A464-8238BC1C82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49829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0609B-59F4-46D2-AB1F-E8B1889B1E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91103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5F5DB-C431-4A34-9251-5CE235FB61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83550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3F606-DCC8-4C54-B219-C46131EEAB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50284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C60657E-B0CA-4022-B09B-7B6A0AFAD7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08855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444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44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29C58-B995-465D-BF4D-F9C67E53AFB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BECC1-BBAC-40EC-8D04-658C134C0A0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000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B0B77-8F68-4B44-B419-E7971EC73AA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A67D9-299F-4C8A-94C8-7ADFF2AACF3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0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7E0A-AD9E-4079-809B-08DA464435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047EB-F196-4FD8-8778-2074DDB70D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5081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3E1F9-510F-44B0-BAEA-20C8D0DBF7E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E706C-EA34-48A7-8E14-F7033319214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919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A8FED5-2FEA-4A03-BEB8-9E77FB05748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81881-3D69-4476-8948-89D821D0D76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694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79AEC7-7945-48CB-BDB0-09557B6BE43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9B048-6804-4DB1-8744-E25124A6BA2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425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39FE0-E860-415D-98A8-5CFF3EAC06C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95F89-AF21-4649-9317-D45EAF278F82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195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B188B-2E6B-4051-9421-E39FF072624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CD099-EE45-41CF-8D23-54AAF750F98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153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D2AFF-67AA-4B37-91DC-7367A3C8E6D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B9F2E-E788-4958-8AAA-A5DF7CF0C69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631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545BD-2E5A-4051-9C13-1179956CDEE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9F562-60FE-40FE-9268-01059B0D44B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776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85AE0-0DCC-4186-9F62-4CFB86D338A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B24D5-F347-4E12-96A5-DF178DC24A1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627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8FE60-7050-45EF-A5D8-A7E3BDC74F8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8C44A-CFD6-4DC0-9C27-F882F5C7D81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173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444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44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29C58-B995-465D-BF4D-F9C67E53AFB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BECC1-BBAC-40EC-8D04-658C134C0A0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30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A607-DBD8-436A-ADE4-32DD79584D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D5ECF-6D44-46AC-92A4-9042F89CF3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64147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B0B77-8F68-4B44-B419-E7971EC73AA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A67D9-299F-4C8A-94C8-7ADFF2AACF3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687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3E1F9-510F-44B0-BAEA-20C8D0DBF7E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E706C-EA34-48A7-8E14-F7033319214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634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A8FED5-2FEA-4A03-BEB8-9E77FB05748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81881-3D69-4476-8948-89D821D0D76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341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79AEC7-7945-48CB-BDB0-09557B6BE43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9B048-6804-4DB1-8744-E25124A6BA2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658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39FE0-E860-415D-98A8-5CFF3EAC06C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95F89-AF21-4649-9317-D45EAF278F82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918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B188B-2E6B-4051-9421-E39FF072624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CD099-EE45-41CF-8D23-54AAF750F98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193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D2AFF-67AA-4B37-91DC-7367A3C8E6D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B9F2E-E788-4958-8AAA-A5DF7CF0C69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666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545BD-2E5A-4051-9C13-1179956CDEE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9F562-60FE-40FE-9268-01059B0D44B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462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85AE0-0DCC-4186-9F62-4CFB86D338A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B24D5-F347-4E12-96A5-DF178DC24A1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324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8FE60-7050-45EF-A5D8-A7E3BDC74F8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8C44A-CFD6-4DC0-9C27-F882F5C7D81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5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B20F3-CCC5-4E75-A96D-3FC83E0ED5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D8B09-9494-4B35-A8E2-8D3D9EF08D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44584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29C58-B995-465D-BF4D-F9C67E53AFB8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ECC1-BBAC-40EC-8D04-658C134C0A01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754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EA67D9-299F-4C8A-94C8-7ADFF2AACF36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0B77-8F68-4B44-B419-E7971EC73AA4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789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E706C-EA34-48A7-8E14-F7033319214F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E1F9-510F-44B0-BAEA-20C8D0DBF7EF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772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081881-3D69-4476-8948-89D821D0D767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FED5-2FEA-4A03-BEB8-9E77FB05748A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871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19B048-6804-4DB1-8744-E25124A6BA26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AEC7-7945-48CB-BDB0-09557B6BE431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129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695F89-AF21-4649-9317-D45EAF278F82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9FE0-E860-415D-98A8-5CFF3EAC06C8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166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9CD099-EE45-41CF-8D23-54AAF750F98B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188B-2E6B-4051-9421-E39FF0726240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527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5B9F2E-E788-4958-8AAA-A5DF7CF0C690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2AFF-67AA-4B37-91DC-7367A3C8E6D7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780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89F562-60FE-40FE-9268-01059B0D44B7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45BD-2E5A-4051-9C13-1179956CDEE9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195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45C929-A2D5-4DDD-A1DB-B8AB4383C6EF}" type="datetimeFigureOut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EE9554-40B0-4D84-959D-9F7723278C4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4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49647-4FF2-4CFE-8452-01332EF298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2F9E4-74C2-4898-835E-D7E98BC8FD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81053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45C929-A2D5-4DDD-A1DB-B8AB4383C6EF}" type="datetimeFigureOut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EE9554-40B0-4D84-959D-9F7723278C4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867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45C929-A2D5-4DDD-A1DB-B8AB4383C6EF}" type="datetimeFigureOut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EE9554-40B0-4D84-959D-9F7723278C4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54865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45C929-A2D5-4DDD-A1DB-B8AB4383C6EF}" type="datetimeFigureOut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EE9554-40B0-4D84-959D-9F7723278C4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6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45C929-A2D5-4DDD-A1DB-B8AB4383C6EF}" type="datetimeFigureOut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EE9554-40B0-4D84-959D-9F7723278C4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593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45C929-A2D5-4DDD-A1DB-B8AB4383C6EF}" type="datetimeFigureOut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EE9554-40B0-4D84-959D-9F7723278C4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738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1B24D5-F347-4E12-96A5-DF178DC24A19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5AE0-0DCC-4186-9F62-4CFB86D338AA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006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98C44A-CFD6-4DC0-9C27-F882F5C7D818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FE60-7050-45EF-A5D8-A7E3BDC74F86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5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719CF1-711C-485C-8C10-6E1F2C830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7E417E-E381-463D-BCC1-5DCE1D41CFCA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512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19089" y="1828800"/>
            <a:ext cx="8824912" cy="5029200"/>
            <a:chOff x="201" y="1152"/>
            <a:chExt cx="5559" cy="3168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67 h 2182"/>
                <a:gd name="T4" fmla="*/ 8314 w 4897"/>
                <a:gd name="T5" fmla="*/ 67 h 2182"/>
                <a:gd name="T6" fmla="*/ 831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 h 2182"/>
                <a:gd name="T4" fmla="*/ 8314 w 4897"/>
                <a:gd name="T5" fmla="*/ 59 h 2182"/>
                <a:gd name="T6" fmla="*/ 831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553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553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553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553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553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0">
                <a:solidFill>
                  <a:srgbClr val="FFFFFF"/>
                </a:solidFill>
              </a:endParaRPr>
            </a:p>
          </p:txBody>
        </p:sp>
      </p:grpSp>
      <p:sp>
        <p:nvSpPr>
          <p:cNvPr id="553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1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53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53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6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6D4752-20B7-4403-B4A1-60B77DEA217A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  <p:sp>
        <p:nvSpPr>
          <p:cNvPr id="553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1" y="244477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53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1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235133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19089" y="1828800"/>
            <a:ext cx="8824912" cy="5029200"/>
            <a:chOff x="201" y="1152"/>
            <a:chExt cx="5559" cy="3168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67 h 2182"/>
                <a:gd name="T4" fmla="*/ 8314 w 4897"/>
                <a:gd name="T5" fmla="*/ 67 h 2182"/>
                <a:gd name="T6" fmla="*/ 831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 h 2182"/>
                <a:gd name="T4" fmla="*/ 8314 w 4897"/>
                <a:gd name="T5" fmla="*/ 59 h 2182"/>
                <a:gd name="T6" fmla="*/ 831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553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553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553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553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553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0">
                <a:solidFill>
                  <a:srgbClr val="FFFFFF"/>
                </a:solidFill>
              </a:endParaRPr>
            </a:p>
          </p:txBody>
        </p:sp>
      </p:grpSp>
      <p:sp>
        <p:nvSpPr>
          <p:cNvPr id="553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1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53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53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6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6D4752-20B7-4403-B4A1-60B77DEA217A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  <p:sp>
        <p:nvSpPr>
          <p:cNvPr id="553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1" y="244477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53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1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24708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67 h 2182"/>
                <a:gd name="T4" fmla="*/ 8314 w 4897"/>
                <a:gd name="T5" fmla="*/ 67 h 2182"/>
                <a:gd name="T6" fmla="*/ 831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 h 2182"/>
                <a:gd name="T4" fmla="*/ 8314 w 4897"/>
                <a:gd name="T5" fmla="*/ 59 h 2182"/>
                <a:gd name="T6" fmla="*/ 831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53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53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53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53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53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553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53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53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6D4752-20B7-4403-B4A1-60B77DEA217A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  <p:sp>
        <p:nvSpPr>
          <p:cNvPr id="553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53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091012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EE9554-40B0-4D84-959D-9F7723278C43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080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1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666699"/>
                </a:solidFill>
              </a:endParaRPr>
            </a:p>
          </p:txBody>
        </p:sp>
        <p:sp>
          <p:nvSpPr>
            <p:cNvPr id="3083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666699"/>
                </a:solidFill>
              </a:endParaRPr>
            </a:p>
          </p:txBody>
        </p:sp>
        <p:sp>
          <p:nvSpPr>
            <p:cNvPr id="3084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9999CC"/>
                </a:solidFill>
              </a:endParaRPr>
            </a:p>
          </p:txBody>
        </p:sp>
        <p:sp>
          <p:nvSpPr>
            <p:cNvPr id="3085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666699"/>
                </a:solidFill>
              </a:endParaRPr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7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9999CC"/>
                </a:solidFill>
              </a:endParaRPr>
            </a:p>
          </p:txBody>
        </p:sp>
        <p:sp>
          <p:nvSpPr>
            <p:cNvPr id="3088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9999CC"/>
                </a:solidFill>
              </a:endParaRPr>
            </a:p>
          </p:txBody>
        </p:sp>
      </p:grpSp>
      <p:sp>
        <p:nvSpPr>
          <p:cNvPr id="307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434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45C929-A2D5-4DDD-A1DB-B8AB4383C6EF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6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EE9554-40B0-4D84-959D-9F7723278C43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080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1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666699"/>
                </a:solidFill>
              </a:endParaRPr>
            </a:p>
          </p:txBody>
        </p:sp>
        <p:sp>
          <p:nvSpPr>
            <p:cNvPr id="3083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666699"/>
                </a:solidFill>
              </a:endParaRPr>
            </a:p>
          </p:txBody>
        </p:sp>
        <p:sp>
          <p:nvSpPr>
            <p:cNvPr id="3084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9999CC"/>
                </a:solidFill>
              </a:endParaRPr>
            </a:p>
          </p:txBody>
        </p:sp>
        <p:sp>
          <p:nvSpPr>
            <p:cNvPr id="3085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666699"/>
                </a:solidFill>
              </a:endParaRPr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7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9999CC"/>
                </a:solidFill>
              </a:endParaRPr>
            </a:p>
          </p:txBody>
        </p:sp>
        <p:sp>
          <p:nvSpPr>
            <p:cNvPr id="3088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9999CC"/>
                </a:solidFill>
              </a:endParaRPr>
            </a:p>
          </p:txBody>
        </p:sp>
      </p:grpSp>
      <p:sp>
        <p:nvSpPr>
          <p:cNvPr id="307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434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45C929-A2D5-4DDD-A1DB-B8AB4383C6EF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9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719CF1-711C-485C-8C10-6E1F2C830D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7E417E-E381-463D-BCC1-5DCE1D41CFCA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1012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0.xml"/><Relationship Id="rId4" Type="http://schemas.openxmlformats.org/officeDocument/2006/relationships/hyperlink" Target="mailto:Ilkham@inp.uz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.gi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928688" y="3590925"/>
            <a:ext cx="7304087" cy="14700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Основные направления деятельности ИЯФ АН РУ в части неэнергетического применения ядерных технологий на базе МБИР</a:t>
            </a:r>
            <a:endParaRPr lang="ru-RU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9088" y="6092825"/>
            <a:ext cx="6400800" cy="538163"/>
          </a:xfrm>
        </p:spPr>
        <p:txBody>
          <a:bodyPr>
            <a:normAutofit fontScale="92500" lnSpcReduction="10000"/>
          </a:bodyPr>
          <a:lstStyle/>
          <a:p>
            <a:pPr marL="26988" algn="ctr" eaLnBrk="1" hangingPunct="1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Ташкент-2024</a:t>
            </a:r>
          </a:p>
        </p:txBody>
      </p:sp>
      <p:pic>
        <p:nvPicPr>
          <p:cNvPr id="5124" name="Picture 6" descr="IMG_7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411163"/>
            <a:ext cx="6000750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107951"/>
            <a:ext cx="928662" cy="67500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vert270"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000" dirty="0">
                <a:solidFill>
                  <a:srgbClr val="FFC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Институт ядерной физики АН РУ</a:t>
            </a:r>
          </a:p>
        </p:txBody>
      </p:sp>
      <p:pic>
        <p:nvPicPr>
          <p:cNvPr id="5126" name="Picture 6" descr="Институт ядерной физики АН Республики Узбекистан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7950"/>
            <a:ext cx="8128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Прямоугольник 3"/>
          <p:cNvSpPr>
            <a:spLocks noChangeArrowheads="1"/>
          </p:cNvSpPr>
          <p:nvPr/>
        </p:nvSpPr>
        <p:spPr bwMode="auto">
          <a:xfrm>
            <a:off x="4298950" y="5356225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600" b="1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Садиков И.И.</a:t>
            </a:r>
          </a:p>
          <a:p>
            <a:pPr algn="r" eaLnBrk="1" hangingPunct="1"/>
            <a:r>
              <a:rPr lang="en-US" altLang="ru-RU" sz="1600" b="1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Ilkham@inp.uz</a:t>
            </a:r>
            <a:endParaRPr lang="en-US" altLang="ru-RU" sz="1600" b="1">
              <a:solidFill>
                <a:srgbClr val="66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750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 txBox="1">
            <a:spLocks noChangeArrowheads="1"/>
          </p:cNvSpPr>
          <p:nvPr/>
        </p:nvSpPr>
        <p:spPr bwMode="auto">
          <a:xfrm>
            <a:off x="107950" y="258763"/>
            <a:ext cx="7958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3DCCFF"/>
              </a:buClr>
              <a:buFont typeface="Wingdings" pitchFamily="2" charset="2"/>
              <a:buNone/>
              <a:defRPr/>
            </a:pPr>
            <a:r>
              <a:rPr lang="ru-RU" alt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Нейтронная томография, часы</a:t>
            </a:r>
            <a:endParaRPr lang="en-US" alt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945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1114425"/>
            <a:ext cx="2473325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114425"/>
            <a:ext cx="2338388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00438"/>
            <a:ext cx="269557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500438"/>
            <a:ext cx="29686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3571875"/>
            <a:ext cx="2274887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12838"/>
            <a:ext cx="2414588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7" descr="Институт ядерной физики АН Республики Узбекистан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115888"/>
            <a:ext cx="7810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489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00138"/>
          </a:xfrm>
        </p:spPr>
        <p:txBody>
          <a:bodyPr/>
          <a:lstStyle/>
          <a:p>
            <a:pPr algn="ctr"/>
            <a:r>
              <a:rPr lang="ru-RU" altLang="ru-RU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направления сотрудничества в рамках проекта МБИР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75297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sz="2800" b="1" dirty="0">
                <a:solidFill>
                  <a:srgbClr val="7030A0"/>
                </a:solidFill>
              </a:rPr>
              <a:t>Неэнергетические ядерные технологии:</a:t>
            </a:r>
          </a:p>
          <a:p>
            <a:pPr marL="541338" indent="-54133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ru-RU" sz="2400" dirty="0"/>
              <a:t>    -</a:t>
            </a:r>
            <a:r>
              <a:rPr lang="ru-RU" dirty="0"/>
              <a:t> </a:t>
            </a:r>
            <a:r>
              <a:rPr lang="ru-RU" sz="2400" dirty="0"/>
              <a:t>производство радиоизотопов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993366"/>
                </a:solidFill>
              </a:rPr>
              <a:t>(Mo-99, I-125, Lu-177,</a:t>
            </a:r>
            <a:br>
              <a:rPr lang="en-US" sz="2400" i="1" dirty="0">
                <a:solidFill>
                  <a:srgbClr val="993366"/>
                </a:solidFill>
              </a:rPr>
            </a:br>
            <a:r>
              <a:rPr lang="en-US" sz="2400" i="1" dirty="0">
                <a:solidFill>
                  <a:srgbClr val="993366"/>
                </a:solidFill>
              </a:rPr>
              <a:t>W-188, </a:t>
            </a:r>
            <a:r>
              <a:rPr lang="ru-RU" sz="2400" i="1" dirty="0">
                <a:solidFill>
                  <a:srgbClr val="993366"/>
                </a:solidFill>
              </a:rPr>
              <a:t> </a:t>
            </a:r>
            <a:r>
              <a:rPr lang="en-US" sz="2400" i="1" dirty="0">
                <a:solidFill>
                  <a:srgbClr val="993366"/>
                </a:solidFill>
              </a:rPr>
              <a:t>Ir-192</a:t>
            </a:r>
            <a:r>
              <a:rPr lang="ru-RU" sz="2400" i="1" dirty="0">
                <a:solidFill>
                  <a:srgbClr val="993366"/>
                </a:solidFill>
              </a:rPr>
              <a:t>);</a:t>
            </a:r>
            <a:r>
              <a:rPr lang="en-US" sz="2400" dirty="0"/>
              <a:t> </a:t>
            </a:r>
            <a:endParaRPr lang="ru-RU" sz="24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ru-RU" sz="2400" dirty="0"/>
              <a:t>    - нейтронно-активационный анализ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993366"/>
                </a:solidFill>
              </a:rPr>
              <a:t>(</a:t>
            </a:r>
            <a:r>
              <a:rPr lang="ru-RU" sz="2400" i="1" dirty="0">
                <a:solidFill>
                  <a:srgbClr val="993366"/>
                </a:solidFill>
              </a:rPr>
              <a:t>снижение пределов обнаружения, расширение круга определяемых элементов)</a:t>
            </a:r>
            <a:r>
              <a:rPr lang="ru-RU" sz="2400" dirty="0"/>
              <a:t>;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ru-RU" sz="2400" dirty="0"/>
              <a:t>    - нейтрон-захватная терапия </a:t>
            </a:r>
            <a:r>
              <a:rPr lang="ru-RU" sz="2400" i="1" dirty="0">
                <a:solidFill>
                  <a:srgbClr val="993366"/>
                </a:solidFill>
              </a:rPr>
              <a:t>(исследование возможностей замены бора-10 на гадолиний)</a:t>
            </a:r>
            <a:r>
              <a:rPr lang="ru-RU" sz="2400" dirty="0"/>
              <a:t>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400" dirty="0"/>
              <a:t>	- исследования на основе ультра холодных нейтронов </a:t>
            </a:r>
            <a:r>
              <a:rPr lang="ru-RU" sz="2400" i="1" dirty="0">
                <a:solidFill>
                  <a:srgbClr val="993366"/>
                </a:solidFill>
              </a:rPr>
              <a:t>(создание и совместное использование установки </a:t>
            </a:r>
            <a:r>
              <a:rPr lang="ru-RU" sz="2400" i="1" dirty="0" err="1">
                <a:solidFill>
                  <a:srgbClr val="993366"/>
                </a:solidFill>
              </a:rPr>
              <a:t>малоуглового</a:t>
            </a:r>
            <a:r>
              <a:rPr lang="ru-RU" sz="2400" i="1" dirty="0">
                <a:solidFill>
                  <a:srgbClr val="993366"/>
                </a:solidFill>
              </a:rPr>
              <a:t> рассеяния нейтронов)</a:t>
            </a:r>
            <a:r>
              <a:rPr lang="ru-RU" sz="2400" dirty="0"/>
              <a:t>.</a:t>
            </a:r>
            <a:endParaRPr lang="ru-RU" sz="2400" i="1" dirty="0">
              <a:solidFill>
                <a:srgbClr val="993366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02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algn="ctr"/>
            <a:r>
              <a:rPr lang="ru-RU" altLang="ru-RU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направления сотрудничества в рамках проекта МБИР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5157787"/>
          </a:xfrm>
        </p:spPr>
        <p:txBody>
          <a:bodyPr/>
          <a:lstStyle/>
          <a:p>
            <a:pPr>
              <a:defRPr/>
            </a:pPr>
            <a:r>
              <a:rPr lang="uz-Cyrl-UZ" sz="2800" b="1" dirty="0">
                <a:solidFill>
                  <a:srgbClr val="7030A0"/>
                </a:solidFill>
              </a:rPr>
              <a:t>Радиационное материаловедение:</a:t>
            </a:r>
          </a:p>
          <a:p>
            <a:pPr marL="541338" indent="-541338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uz-Cyrl-UZ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uz-Cyrl-UZ" sz="2800" dirty="0"/>
              <a:t>  </a:t>
            </a:r>
            <a:r>
              <a:rPr lang="uz-Cyrl-UZ" sz="2200" dirty="0"/>
              <a:t> - </a:t>
            </a:r>
            <a:r>
              <a:rPr lang="uz-Cyrl-UZ" sz="2300" dirty="0"/>
              <a:t>и</a:t>
            </a:r>
            <a:r>
              <a:rPr lang="ru-RU" sz="2300" dirty="0" err="1"/>
              <a:t>сследование</a:t>
            </a:r>
            <a:r>
              <a:rPr lang="ru-RU" sz="2300" dirty="0"/>
              <a:t> внутреннего строения и дефектов в материалах и изделиях (нейтронная радиография и томография с большими </a:t>
            </a:r>
            <a:r>
              <a:rPr lang="ru-RU" sz="2300" dirty="0" err="1"/>
              <a:t>флюенсами</a:t>
            </a:r>
            <a:r>
              <a:rPr lang="ru-RU" sz="2300" dirty="0"/>
              <a:t> нейтронов);</a:t>
            </a:r>
          </a:p>
          <a:p>
            <a:pPr marL="541338" indent="-541338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ru-RU" sz="2300" dirty="0"/>
              <a:t>     - исследование влияния больших </a:t>
            </a:r>
            <a:r>
              <a:rPr lang="ru-RU" sz="2300" dirty="0" err="1"/>
              <a:t>флюенсов</a:t>
            </a:r>
            <a:r>
              <a:rPr lang="ru-RU" sz="2300" dirty="0"/>
              <a:t> нейтронов  на электрофизические, оптические и механические свойства полупроводниковых, диэлектрических и конструкционных материалов;</a:t>
            </a:r>
          </a:p>
          <a:p>
            <a:pPr marL="541338" indent="-541338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ru-RU" sz="2300" dirty="0"/>
              <a:t>     - исследование особенностей ядерного легирования кремния на пучках нейтронов горизонтального канала многоцелевого реактора на быстрых нейтронах</a:t>
            </a:r>
            <a:r>
              <a:rPr lang="ru-RU" sz="2200" dirty="0"/>
              <a:t>.  </a:t>
            </a:r>
            <a:endParaRPr lang="uz-Cyrl-UZ" sz="2200" dirty="0"/>
          </a:p>
        </p:txBody>
      </p:sp>
    </p:spTree>
    <p:extLst>
      <p:ext uri="{BB962C8B-B14F-4D97-AF65-F5344CB8AC3E}">
        <p14:creationId xmlns:p14="http://schemas.microsoft.com/office/powerpoint/2010/main" val="378514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algn="ctr"/>
            <a:r>
              <a:rPr lang="ru-RU" altLang="ru-RU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направления сотрудничества в рамках проекта МБИР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484313"/>
            <a:ext cx="8713788" cy="4897437"/>
          </a:xfrm>
        </p:spPr>
        <p:txBody>
          <a:bodyPr/>
          <a:lstStyle/>
          <a:p>
            <a:pPr>
              <a:defRPr/>
            </a:pPr>
            <a:r>
              <a:rPr lang="uz-Cyrl-UZ" sz="2800" b="1" dirty="0">
                <a:solidFill>
                  <a:srgbClr val="7030A0"/>
                </a:solidFill>
              </a:rPr>
              <a:t>Ядерная физика и астрофизика;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dirty="0"/>
              <a:t>	</a:t>
            </a:r>
            <a:r>
              <a:rPr lang="ru-RU" sz="2400" dirty="0"/>
              <a:t>- Моделирование </a:t>
            </a:r>
            <a:r>
              <a:rPr lang="ru-RU" sz="2400" dirty="0" err="1"/>
              <a:t>Максвелловского</a:t>
            </a:r>
            <a:r>
              <a:rPr lang="ru-RU" sz="2400" dirty="0"/>
              <a:t> спектра звезды: </a:t>
            </a:r>
          </a:p>
          <a:p>
            <a:pPr marL="541338" indent="-541338">
              <a:buFont typeface="Wingdings" panose="05000000000000000000" pitchFamily="2" charset="2"/>
              <a:buNone/>
              <a:defRPr/>
            </a:pPr>
            <a:r>
              <a:rPr lang="ru-RU" sz="2200" i="1" dirty="0">
                <a:solidFill>
                  <a:srgbClr val="993366"/>
                </a:solidFill>
              </a:rPr>
              <a:t>	-  создание на базе реактора нейтронного источника с </a:t>
            </a:r>
            <a:r>
              <a:rPr lang="ru-RU" sz="2200" i="1" dirty="0" err="1">
                <a:solidFill>
                  <a:srgbClr val="993366"/>
                </a:solidFill>
              </a:rPr>
              <a:t>Максвелловским</a:t>
            </a:r>
            <a:r>
              <a:rPr lang="ru-RU" sz="2200" i="1" dirty="0">
                <a:solidFill>
                  <a:srgbClr val="993366"/>
                </a:solidFill>
              </a:rPr>
              <a:t> спектром в области </a:t>
            </a:r>
            <a:r>
              <a:rPr lang="en-US" sz="2200" i="1" dirty="0" err="1">
                <a:solidFill>
                  <a:srgbClr val="993366"/>
                </a:solidFill>
              </a:rPr>
              <a:t>kT</a:t>
            </a:r>
            <a:r>
              <a:rPr lang="ru-RU" sz="2200" i="1" dirty="0">
                <a:solidFill>
                  <a:srgbClr val="993366"/>
                </a:solidFill>
              </a:rPr>
              <a:t> ~ 10 – 30 кэВ, а также методик измерения сечений захвата нейтронов, усредненных по </a:t>
            </a:r>
            <a:r>
              <a:rPr lang="ru-RU" sz="2200" i="1" dirty="0" err="1">
                <a:solidFill>
                  <a:srgbClr val="993366"/>
                </a:solidFill>
              </a:rPr>
              <a:t>максвелловскому</a:t>
            </a:r>
            <a:r>
              <a:rPr lang="ru-RU" sz="2200" i="1" dirty="0">
                <a:solidFill>
                  <a:srgbClr val="993366"/>
                </a:solidFill>
              </a:rPr>
              <a:t> спектру, имитирующему спектр звезды или выходов реакций под действием нейтронов;</a:t>
            </a:r>
          </a:p>
          <a:p>
            <a:pPr marL="541338" indent="-541338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ru-RU" sz="2200" i="1" dirty="0">
                <a:solidFill>
                  <a:srgbClr val="993366"/>
                </a:solidFill>
              </a:rPr>
              <a:t>	- измерение сечений/выходов  реакций  нуклеосинтеза;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200" i="1" dirty="0">
                <a:solidFill>
                  <a:srgbClr val="993366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08536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277541" y="857251"/>
            <a:ext cx="6318647" cy="62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700" b="1">
                <a:solidFill>
                  <a:srgbClr val="0033CC"/>
                </a:solidFill>
                <a:latin typeface="Times New Roman" panose="02020603050405020304" pitchFamily="18" charset="0"/>
              </a:rPr>
              <a:t>Разработаны технологии производства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277542" y="1479948"/>
            <a:ext cx="6646069" cy="42171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08000" indent="-108000"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676A55"/>
              </a:buClr>
              <a:buSzPct val="75000"/>
              <a:defRPr/>
            </a:pPr>
            <a:r>
              <a:rPr lang="ru-RU" b="1" dirty="0">
                <a:solidFill>
                  <a:srgbClr val="993366"/>
                </a:solidFill>
                <a:latin typeface="Times New Roman" pitchFamily="18" charset="0"/>
              </a:rPr>
              <a:t>Производится более 60  наименований радиоизотопной продукции, включая около 20 готовых к использованию </a:t>
            </a:r>
            <a:r>
              <a:rPr lang="ru-RU" b="1" dirty="0" err="1">
                <a:solidFill>
                  <a:srgbClr val="993366"/>
                </a:solidFill>
                <a:latin typeface="Times New Roman" pitchFamily="18" charset="0"/>
              </a:rPr>
              <a:t>радиофармпрепаратов</a:t>
            </a:r>
            <a:r>
              <a:rPr lang="ru-RU" b="1" dirty="0">
                <a:solidFill>
                  <a:srgbClr val="993366"/>
                </a:solidFill>
                <a:latin typeface="Times New Roman" pitchFamily="18" charset="0"/>
              </a:rPr>
              <a:t>. </a:t>
            </a:r>
          </a:p>
          <a:p>
            <a:pPr marL="257175" indent="-257175"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676A55"/>
              </a:buClr>
              <a:buSzPct val="75000"/>
              <a:defRPr/>
            </a:pPr>
            <a:r>
              <a:rPr lang="ru-RU" sz="2100" b="1" dirty="0">
                <a:solidFill>
                  <a:srgbClr val="0033CC"/>
                </a:solidFill>
                <a:latin typeface="Times New Roman" pitchFamily="18" charset="0"/>
              </a:rPr>
              <a:t>Реакторные радионуклиды:</a:t>
            </a:r>
            <a:endParaRPr lang="en-US" sz="21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 marL="257175" indent="-257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76A55"/>
              </a:buClr>
              <a:buSzPct val="75000"/>
              <a:defRPr/>
            </a:pP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</a:rPr>
              <a:t>       </a:t>
            </a:r>
            <a:r>
              <a:rPr lang="en-US" sz="1950" b="1" dirty="0">
                <a:solidFill>
                  <a:srgbClr val="993366"/>
                </a:solidFill>
                <a:latin typeface="Times New Roman" pitchFamily="18" charset="0"/>
              </a:rPr>
              <a:t>P-32, P-33, S-35, Cr-51,</a:t>
            </a:r>
            <a:r>
              <a:rPr lang="en-US" sz="195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1950" b="1" dirty="0">
                <a:solidFill>
                  <a:srgbClr val="002060"/>
                </a:solidFill>
                <a:latin typeface="Times New Roman" pitchFamily="18" charset="0"/>
              </a:rPr>
              <a:t>Mn-54, </a:t>
            </a:r>
            <a:r>
              <a:rPr lang="en-US" sz="1950" b="1" dirty="0">
                <a:solidFill>
                  <a:srgbClr val="993366"/>
                </a:solidFill>
                <a:latin typeface="Times New Roman" pitchFamily="18" charset="0"/>
              </a:rPr>
              <a:t>Fe-55, </a:t>
            </a:r>
            <a:r>
              <a:rPr lang="en-US" sz="1950" b="1" u="sng" dirty="0">
                <a:solidFill>
                  <a:srgbClr val="993366"/>
                </a:solidFill>
                <a:latin typeface="Times New Roman" pitchFamily="18" charset="0"/>
              </a:rPr>
              <a:t>Fe-59</a:t>
            </a:r>
            <a:r>
              <a:rPr lang="en-US" sz="1950" b="1" dirty="0">
                <a:solidFill>
                  <a:srgbClr val="993366"/>
                </a:solidFill>
                <a:latin typeface="Times New Roman" pitchFamily="18" charset="0"/>
              </a:rPr>
              <a:t>,</a:t>
            </a:r>
            <a:r>
              <a:rPr lang="en-US" sz="195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br>
              <a:rPr lang="ru-RU" sz="195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1950" b="1" dirty="0">
                <a:solidFill>
                  <a:srgbClr val="002060"/>
                </a:solidFill>
                <a:latin typeface="Times New Roman" pitchFamily="18" charset="0"/>
              </a:rPr>
              <a:t>Co-58, </a:t>
            </a:r>
            <a:r>
              <a:rPr lang="en-US" sz="1950" b="1" u="sng" dirty="0">
                <a:solidFill>
                  <a:srgbClr val="002060"/>
                </a:solidFill>
                <a:latin typeface="Times New Roman" pitchFamily="18" charset="0"/>
              </a:rPr>
              <a:t>Co-60</a:t>
            </a:r>
            <a:r>
              <a:rPr lang="en-US" sz="195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1950" b="1" dirty="0">
                <a:solidFill>
                  <a:srgbClr val="993366"/>
                </a:solidFill>
                <a:latin typeface="Times New Roman" pitchFamily="18" charset="0"/>
              </a:rPr>
              <a:t>Mo-99, </a:t>
            </a:r>
            <a:r>
              <a:rPr lang="en-US" sz="1950" b="1" u="sng" dirty="0">
                <a:solidFill>
                  <a:srgbClr val="002060"/>
                </a:solidFill>
                <a:latin typeface="Times New Roman" pitchFamily="18" charset="0"/>
              </a:rPr>
              <a:t>Y-90</a:t>
            </a:r>
            <a:r>
              <a:rPr lang="en-US" sz="195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1950" b="1" dirty="0">
                <a:solidFill>
                  <a:srgbClr val="993366"/>
                </a:solidFill>
                <a:latin typeface="Times New Roman" pitchFamily="18" charset="0"/>
              </a:rPr>
              <a:t>I-125, I-131, </a:t>
            </a:r>
            <a:r>
              <a:rPr lang="en-US" sz="1950" b="1" dirty="0">
                <a:solidFill>
                  <a:srgbClr val="002060"/>
                </a:solidFill>
                <a:latin typeface="Times New Roman" pitchFamily="18" charset="0"/>
              </a:rPr>
              <a:t>Pm-147, </a:t>
            </a:r>
            <a:br>
              <a:rPr lang="ru-RU" sz="195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1950" b="1" dirty="0">
                <a:solidFill>
                  <a:srgbClr val="993366"/>
                </a:solidFill>
                <a:latin typeface="Times New Roman" pitchFamily="18" charset="0"/>
              </a:rPr>
              <a:t>Sm-153,</a:t>
            </a:r>
            <a:r>
              <a:rPr lang="ru-RU" sz="1950" b="1" dirty="0">
                <a:solidFill>
                  <a:srgbClr val="993366"/>
                </a:solidFill>
                <a:latin typeface="Times New Roman" pitchFamily="18" charset="0"/>
              </a:rPr>
              <a:t> </a:t>
            </a:r>
            <a:r>
              <a:rPr lang="en-US" sz="1950" b="1" dirty="0">
                <a:solidFill>
                  <a:srgbClr val="993366"/>
                </a:solidFill>
                <a:latin typeface="Times New Roman" pitchFamily="18" charset="0"/>
              </a:rPr>
              <a:t>Ho-166, Lu-177, Ta-182,</a:t>
            </a:r>
            <a:r>
              <a:rPr lang="en-US" sz="195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950" b="1" u="sng" dirty="0">
                <a:solidFill>
                  <a:srgbClr val="002060"/>
                </a:solidFill>
                <a:latin typeface="Times New Roman" pitchFamily="18" charset="0"/>
              </a:rPr>
              <a:t>W-188, Ir-192 </a:t>
            </a:r>
            <a:endParaRPr lang="ru-RU" sz="1950" b="1" u="sng" dirty="0">
              <a:solidFill>
                <a:srgbClr val="002060"/>
              </a:solidFill>
              <a:latin typeface="Times New Roman" pitchFamily="18" charset="0"/>
            </a:endParaRPr>
          </a:p>
          <a:p>
            <a:pPr marL="257175" indent="-257175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76A55"/>
              </a:buClr>
              <a:buSzPct val="75000"/>
              <a:defRPr/>
            </a:pPr>
            <a:r>
              <a:rPr lang="ru-RU" sz="2100" b="1" dirty="0">
                <a:solidFill>
                  <a:srgbClr val="0033CC"/>
                </a:solidFill>
                <a:latin typeface="Times New Roman" pitchFamily="18" charset="0"/>
              </a:rPr>
              <a:t>Циклотронные радионуклиды:</a:t>
            </a:r>
          </a:p>
          <a:p>
            <a:pPr marL="257175" indent="-257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76A55"/>
              </a:buClr>
              <a:buSzPct val="75000"/>
              <a:defRPr/>
            </a:pPr>
            <a:r>
              <a:rPr lang="en-US" sz="195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</a:t>
            </a:r>
            <a:r>
              <a:rPr lang="en-US" sz="1950" b="1" dirty="0">
                <a:solidFill>
                  <a:srgbClr val="993366"/>
                </a:solidFill>
                <a:latin typeface="Times New Roman" pitchFamily="18" charset="0"/>
              </a:rPr>
              <a:t>Co-57, </a:t>
            </a:r>
            <a:r>
              <a:rPr lang="en-US" sz="1950" b="1" dirty="0">
                <a:solidFill>
                  <a:srgbClr val="002060"/>
                </a:solidFill>
                <a:latin typeface="Times New Roman" pitchFamily="18" charset="0"/>
              </a:rPr>
              <a:t>Zn-65, Ga-67, Ge-68, Pd-103, Ce-139 </a:t>
            </a:r>
          </a:p>
          <a:p>
            <a:pPr marL="257175" indent="-257175"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676A55"/>
              </a:buClr>
              <a:buSzPct val="75000"/>
              <a:defRPr/>
            </a:pPr>
            <a:r>
              <a:rPr lang="ru-RU" sz="2100" b="1" dirty="0" err="1">
                <a:solidFill>
                  <a:srgbClr val="0033CC"/>
                </a:solidFill>
                <a:latin typeface="Times New Roman" pitchFamily="18" charset="0"/>
              </a:rPr>
              <a:t>Радионуклидные</a:t>
            </a:r>
            <a:r>
              <a:rPr lang="ru-RU" sz="2100" b="1" dirty="0">
                <a:solidFill>
                  <a:srgbClr val="0033CC"/>
                </a:solidFill>
                <a:latin typeface="Times New Roman" pitchFamily="18" charset="0"/>
              </a:rPr>
              <a:t> генераторы: </a:t>
            </a:r>
          </a:p>
          <a:p>
            <a:pPr marL="257175" indent="-257175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676A55"/>
              </a:buClr>
              <a:buSzPct val="75000"/>
              <a:defRPr/>
            </a:pPr>
            <a:r>
              <a:rPr lang="ru-RU" sz="19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</a:t>
            </a:r>
            <a:r>
              <a:rPr lang="en-US" sz="1950" b="1" dirty="0">
                <a:solidFill>
                  <a:srgbClr val="002060"/>
                </a:solidFill>
                <a:latin typeface="Times New Roman" pitchFamily="18" charset="0"/>
              </a:rPr>
              <a:t>Ge-68 </a:t>
            </a:r>
            <a:r>
              <a:rPr lang="en-US" sz="1950" b="1" dirty="0">
                <a:solidFill>
                  <a:srgbClr val="002060"/>
                </a:solidFill>
                <a:latin typeface="Times New Roman" pitchFamily="18" charset="0"/>
                <a:sym typeface="Symbol" pitchFamily="18" charset="2"/>
              </a:rPr>
              <a:t> Ga-68,  </a:t>
            </a:r>
            <a:r>
              <a:rPr lang="en-US" sz="1950" b="1" dirty="0">
                <a:solidFill>
                  <a:srgbClr val="993366"/>
                </a:solidFill>
                <a:latin typeface="Times New Roman" pitchFamily="18" charset="0"/>
                <a:sym typeface="Symbol" pitchFamily="18" charset="2"/>
              </a:rPr>
              <a:t>Mo-99  Tc-99m,  </a:t>
            </a:r>
            <a:endParaRPr lang="ru-RU" sz="1950" b="1" dirty="0">
              <a:solidFill>
                <a:srgbClr val="993366"/>
              </a:solidFill>
              <a:latin typeface="Times New Roman" pitchFamily="18" charset="0"/>
              <a:sym typeface="Symbol" pitchFamily="18" charset="2"/>
            </a:endParaRPr>
          </a:p>
          <a:p>
            <a:pPr marL="257175" indent="-257175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676A55"/>
              </a:buClr>
              <a:buSzPct val="75000"/>
              <a:defRPr/>
            </a:pPr>
            <a:r>
              <a:rPr lang="ru-RU" sz="1950" b="1" dirty="0">
                <a:solidFill>
                  <a:srgbClr val="002060"/>
                </a:solidFill>
                <a:latin typeface="Times New Roman" pitchFamily="18" charset="0"/>
                <a:sym typeface="Symbol" pitchFamily="18" charset="2"/>
              </a:rPr>
              <a:t>		 </a:t>
            </a:r>
            <a:r>
              <a:rPr lang="en-US" sz="1950" b="1" dirty="0">
                <a:solidFill>
                  <a:srgbClr val="002060"/>
                </a:solidFill>
                <a:latin typeface="Times New Roman" pitchFamily="18" charset="0"/>
                <a:sym typeface="Symbol" pitchFamily="18" charset="2"/>
              </a:rPr>
              <a:t>Sn-113  In-113m</a:t>
            </a:r>
            <a:r>
              <a:rPr lang="ru-RU" sz="1950" b="1" dirty="0">
                <a:solidFill>
                  <a:srgbClr val="002060"/>
                </a:solidFill>
                <a:latin typeface="Times New Roman" pitchFamily="18" charset="0"/>
                <a:sym typeface="Symbol" pitchFamily="18" charset="2"/>
              </a:rPr>
              <a:t>,</a:t>
            </a:r>
            <a:r>
              <a:rPr lang="en-US" sz="1950" b="1" dirty="0">
                <a:solidFill>
                  <a:srgbClr val="002060"/>
                </a:solidFill>
                <a:latin typeface="Times New Roman" pitchFamily="18" charset="0"/>
                <a:sym typeface="Symbol" pitchFamily="18" charset="2"/>
              </a:rPr>
              <a:t>  </a:t>
            </a:r>
            <a:r>
              <a:rPr lang="en-US" sz="1950" b="1" u="sng" dirty="0">
                <a:solidFill>
                  <a:srgbClr val="002060"/>
                </a:solidFill>
                <a:latin typeface="Times New Roman" pitchFamily="18" charset="0"/>
                <a:sym typeface="Symbol" pitchFamily="18" charset="2"/>
              </a:rPr>
              <a:t>W-188  Re-188</a:t>
            </a:r>
            <a:endParaRPr lang="ru-RU" sz="1950" b="1" u="sng" dirty="0">
              <a:solidFill>
                <a:srgbClr val="002060"/>
              </a:solidFill>
              <a:latin typeface="Times New Roman" pitchFamily="18" charset="0"/>
              <a:sym typeface="Symbol" pitchFamily="18" charset="2"/>
            </a:endParaRPr>
          </a:p>
          <a:p>
            <a:pPr marL="257175" indent="-257175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676A55"/>
              </a:buClr>
              <a:buSzPct val="75000"/>
              <a:defRPr/>
            </a:pPr>
            <a:r>
              <a:rPr lang="ru-RU" sz="1950" b="1" dirty="0">
                <a:solidFill>
                  <a:srgbClr val="002060"/>
                </a:solidFill>
                <a:latin typeface="Times New Roman" pitchFamily="18" charset="0"/>
              </a:rPr>
              <a:t>_______________________________________________</a:t>
            </a:r>
          </a:p>
          <a:p>
            <a:pPr marL="257175" indent="-257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76A55"/>
              </a:buClr>
              <a:buSzPct val="75000"/>
              <a:defRPr/>
            </a:pPr>
            <a:r>
              <a:rPr lang="ru-RU" sz="1350" b="1" dirty="0">
                <a:solidFill>
                  <a:srgbClr val="993366"/>
                </a:solidFill>
                <a:latin typeface="Times New Roman" pitchFamily="18" charset="0"/>
              </a:rPr>
              <a:t>- Радиоизотопная продукция, производство которых налажено в ИЯФ АН </a:t>
            </a:r>
            <a:r>
              <a:rPr lang="ru-RU" sz="1350" b="1" dirty="0" err="1">
                <a:solidFill>
                  <a:srgbClr val="993366"/>
                </a:solidFill>
                <a:latin typeface="Times New Roman" pitchFamily="18" charset="0"/>
              </a:rPr>
              <a:t>Руз</a:t>
            </a:r>
            <a:r>
              <a:rPr lang="ru-RU" sz="1350" b="1" dirty="0">
                <a:solidFill>
                  <a:srgbClr val="993366"/>
                </a:solidFill>
                <a:latin typeface="Times New Roman" pitchFamily="18" charset="0"/>
              </a:rPr>
              <a:t>.</a:t>
            </a:r>
          </a:p>
          <a:p>
            <a:pPr marL="257175" indent="-257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76A55"/>
              </a:buClr>
              <a:buSzPct val="75000"/>
              <a:defRPr/>
            </a:pPr>
            <a:endParaRPr lang="en-US" sz="1950" b="1" dirty="0">
              <a:solidFill>
                <a:srgbClr val="72A3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257175" indent="-257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76A55"/>
              </a:buClr>
              <a:buSzPct val="75000"/>
              <a:defRPr/>
            </a:pPr>
            <a:endParaRPr lang="en-US" sz="135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257175" indent="-257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76A55"/>
              </a:buClr>
              <a:buSzPct val="75000"/>
              <a:defRPr/>
            </a:pPr>
            <a:r>
              <a:rPr lang="ru-RU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242658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1566102" y="194763"/>
            <a:ext cx="5509022" cy="78938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0" dirty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Характеристики нейтронно-активационного </a:t>
            </a:r>
            <a:br>
              <a:rPr lang="ru-RU" sz="2400" b="0" dirty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анализа различных материалов</a:t>
            </a:r>
            <a:endParaRPr lang="ru-RU" sz="2400" b="0" dirty="0">
              <a:solidFill>
                <a:srgbClr val="FFC000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6917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74976"/>
              </p:ext>
            </p:extLst>
          </p:nvPr>
        </p:nvGraphicFramePr>
        <p:xfrm>
          <a:off x="274320" y="1152764"/>
          <a:ext cx="8577072" cy="5467492"/>
        </p:xfrm>
        <a:graphic>
          <a:graphicData uri="http://schemas.openxmlformats.org/drawingml/2006/table">
            <a:tbl>
              <a:tblPr/>
              <a:tblGrid>
                <a:gridCol w="180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9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55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Анализируемые материалы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Определяемые элементы и пределы их обнаружения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0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C, Si,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SiC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40 элементов: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Dy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 10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As, Sc, Re, La,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Hf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Ta, W – 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Na, Cu,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Sb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Pm,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Ho,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Yb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Cs, Os, Hg, U,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Fe, Ni, Cr, Zn, Co, Br, Y,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Sr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Mo, Ag,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Cd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In,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Te,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– 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0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Ti, V,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Pb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PbS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35 элементов: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Dy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 10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As, Sc, Re, La,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Hf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Ta, W – 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Na, Cu,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Pm,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Ho,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Yb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Cs, U,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Ni, Cr, Zn, Co, Y,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Sr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Mo, Ag,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Te,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– 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78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Cu, As, Se, Mo,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Cd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In,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Sb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Te, W, Re, Hg, U,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Mn</a:t>
                      </a:r>
                      <a:r>
                        <a:rPr kumimoji="0" lang="en-US" sz="16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Hg</a:t>
                      </a:r>
                      <a:r>
                        <a:rPr kumimoji="0" lang="en-US" sz="16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1-x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Te, Cd</a:t>
                      </a:r>
                      <a:r>
                        <a:rPr kumimoji="0" lang="en-US" sz="16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Hg</a:t>
                      </a:r>
                      <a:r>
                        <a:rPr kumimoji="0" lang="en-US" sz="16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1-x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Te,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22-27 элементов: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Dy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 10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As, Sc, Re, La, Ho,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Yb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Hf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Ta, W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Cs, U,  – 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Na, Co, Cu,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Sb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Ag,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Cd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In,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Pm,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Cr, Zn, Mo,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– 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Fe, Ni,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Sr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– 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99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Руды , техногенные, природные и биологические объекты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30 элементов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пределами обнаружения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%,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зависимости от состава проб.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215" name="Picture 6" descr="Институт ядерной физики АН Республики Узбекистан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815" y="227863"/>
            <a:ext cx="6096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881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382317" y="197649"/>
            <a:ext cx="6172200" cy="573881"/>
          </a:xfrm>
        </p:spPr>
        <p:txBody>
          <a:bodyPr/>
          <a:lstStyle/>
          <a:p>
            <a:pPr algn="ctr">
              <a:lnSpc>
                <a:spcPts val="1950"/>
              </a:lnSpc>
            </a:pPr>
            <a:r>
              <a:rPr lang="ru-RU" altLang="ru-RU" sz="210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Пределы определения примесных элементов в кремнии высокой чистоты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254474"/>
              </p:ext>
            </p:extLst>
          </p:nvPr>
        </p:nvGraphicFramePr>
        <p:xfrm>
          <a:off x="317041" y="1115577"/>
          <a:ext cx="8302751" cy="5527643"/>
        </p:xfrm>
        <a:graphic>
          <a:graphicData uri="http://schemas.openxmlformats.org/drawingml/2006/table">
            <a:tbl>
              <a:tblPr/>
              <a:tblGrid>
                <a:gridCol w="603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4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4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1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62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0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anchor="ctr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Элемент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anchor="ctr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kumimoji="0" lang="uz-Cyrl-U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,% масс.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anchor="ctr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Элемент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anchor="ctr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kumimoji="0" lang="uz-Cyrl-U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,% масс.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anchor="ctr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Барий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Никель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(Ni)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Бром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(Br)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Олово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Вольфрам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(W)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Платина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(Pt)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Галлий (Ga)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Празеодим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Гафний (Hf)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A7A7"/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Рений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(Re)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A7A7"/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A7A7"/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Гадолиний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Gd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A7A7"/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Самарий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A7A7"/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A7A7"/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A7A7"/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Диспрозий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Dy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A7A7"/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A7A7"/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Селен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(Se)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A7A7"/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Европий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A7A7"/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6,3.10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A7A7"/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Серебро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(Ag)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Железо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(Fe)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A7A7"/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Скандий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(Sc)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A7A7"/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A7A7"/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A7A7"/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(Au)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A7A7"/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A7A7"/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Стронций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Индий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(In)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32.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Сурьма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Sb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A7A7"/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Иттербий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Yb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A7A7"/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A7A7"/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33.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Тантал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(Ta)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Кадмий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(Cd)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34.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Теллур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(Te)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Калий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(K)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35.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Тербий (Tb)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Кобальт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(Co)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36.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Торий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A7A7"/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Лантан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(La)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A7A7"/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A7A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A7A7"/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37.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Уран (U)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Марганец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Эрбий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Медь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(Cu)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Хлор (Cl)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Молибден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(Mo)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Хром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(Cr)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,9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Мышьяк (As)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Цезий (Cs)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Натрий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(Na)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Цинк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(Zn)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44337" marR="44337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ET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1040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47236" y="5732861"/>
            <a:ext cx="1439465" cy="26789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07E604-2D52-47AF-9803-035C8CF43D95}" type="slidenum">
              <a:rPr lang="ru-RU" altLang="ru-RU">
                <a:solidFill>
                  <a:srgbClr val="FFFFFF"/>
                </a:solidFill>
              </a:rPr>
              <a:pPr/>
              <a:t>7</a:t>
            </a:fld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9383" name="Picture 6" descr="Институт ядерной физики АН Республики Узбекистан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134" y="197649"/>
            <a:ext cx="6096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880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9"/>
          <p:cNvSpPr>
            <a:spLocks noChangeArrowheads="1"/>
          </p:cNvSpPr>
          <p:nvPr/>
        </p:nvSpPr>
        <p:spPr bwMode="auto">
          <a:xfrm>
            <a:off x="434975" y="107950"/>
            <a:ext cx="7696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ru-RU" altLang="ru-RU" sz="2800" b="1">
                <a:solidFill>
                  <a:srgbClr val="FFC000"/>
                </a:solidFill>
                <a:latin typeface="Times New Roman" panose="02020603050405020304" pitchFamily="18" charset="0"/>
              </a:rPr>
              <a:t>Общий вид установки нейтронной радиографии и томографии</a:t>
            </a:r>
            <a:endParaRPr lang="uz-Cyrl-UZ" altLang="ru-RU" sz="2800" b="1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8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341438"/>
            <a:ext cx="734377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8" name="Группа 7"/>
          <p:cNvGrpSpPr>
            <a:grpSpLocks/>
          </p:cNvGrpSpPr>
          <p:nvPr/>
        </p:nvGrpSpPr>
        <p:grpSpPr bwMode="auto">
          <a:xfrm>
            <a:off x="800100" y="3403600"/>
            <a:ext cx="7400925" cy="2035175"/>
            <a:chOff x="0" y="0"/>
            <a:chExt cx="6183630" cy="2837688"/>
          </a:xfrm>
        </p:grpSpPr>
        <p:grpSp>
          <p:nvGrpSpPr>
            <p:cNvPr id="16391" name="Группа 8"/>
            <p:cNvGrpSpPr>
              <a:grpSpLocks/>
            </p:cNvGrpSpPr>
            <p:nvPr/>
          </p:nvGrpSpPr>
          <p:grpSpPr bwMode="auto">
            <a:xfrm>
              <a:off x="0" y="0"/>
              <a:ext cx="6183630" cy="2837688"/>
              <a:chOff x="0" y="0"/>
              <a:chExt cx="6183630" cy="2837688"/>
            </a:xfrm>
          </p:grpSpPr>
          <p:grpSp>
            <p:nvGrpSpPr>
              <p:cNvPr id="16393" name="Группа 10"/>
              <p:cNvGrpSpPr>
                <a:grpSpLocks/>
              </p:cNvGrpSpPr>
              <p:nvPr/>
            </p:nvGrpSpPr>
            <p:grpSpPr bwMode="auto">
              <a:xfrm>
                <a:off x="0" y="0"/>
                <a:ext cx="6183630" cy="2837688"/>
                <a:chOff x="0" y="0"/>
                <a:chExt cx="6183630" cy="2837688"/>
              </a:xfrm>
            </p:grpSpPr>
            <p:grpSp>
              <p:nvGrpSpPr>
                <p:cNvPr id="16395" name="Группа 1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6183630" cy="2837688"/>
                  <a:chOff x="0" y="0"/>
                  <a:chExt cx="6183630" cy="2837688"/>
                </a:xfrm>
              </p:grpSpPr>
              <p:grpSp>
                <p:nvGrpSpPr>
                  <p:cNvPr id="16397" name="Группа 14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6183630" cy="2837688"/>
                    <a:chOff x="0" y="0"/>
                    <a:chExt cx="6183630" cy="2837688"/>
                  </a:xfrm>
                </p:grpSpPr>
                <p:pic>
                  <p:nvPicPr>
                    <p:cNvPr id="16399" name="Рисунок 16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0" y="323088"/>
                      <a:ext cx="6183630" cy="25146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6400" name="Рисунок 17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295" t="26414" r="9386" b="-1086"/>
                    <a:stretch>
                      <a:fillRect/>
                    </a:stretch>
                  </p:blipFill>
                  <p:spPr bwMode="auto">
                    <a:xfrm>
                      <a:off x="134112" y="0"/>
                      <a:ext cx="2753360" cy="130873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sp>
                <p:nvSpPr>
                  <p:cNvPr id="16398" name="Надпись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3232" y="1694688"/>
                    <a:ext cx="291353" cy="2958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ru-RU" sz="12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1</a:t>
                    </a:r>
                    <a:endParaRPr lang="ru-RU" altLang="ru-RU" sz="1200">
                      <a:solidFill>
                        <a:srgbClr val="FFFFFF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6396" name="Надпись 10"/>
                <p:cNvSpPr txBox="1">
                  <a:spLocks noChangeArrowheads="1"/>
                </p:cNvSpPr>
                <p:nvPr/>
              </p:nvSpPr>
              <p:spPr bwMode="auto">
                <a:xfrm>
                  <a:off x="2011680" y="1578864"/>
                  <a:ext cx="291353" cy="2958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ru-RU" sz="1200" b="1">
                      <a:solidFill>
                        <a:srgbClr val="FFFFFF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2</a:t>
                  </a:r>
                  <a:r>
                    <a:rPr lang="ru-RU" altLang="ru-RU" sz="1200" b="1">
                      <a:solidFill>
                        <a:srgbClr val="FFFFFF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 </a:t>
                  </a:r>
                  <a:endParaRPr lang="ru-RU" altLang="ru-RU" sz="1200">
                    <a:solidFill>
                      <a:srgbClr val="FFFFFF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6394" name="Надпись 11"/>
              <p:cNvSpPr txBox="1">
                <a:spLocks noChangeArrowheads="1"/>
              </p:cNvSpPr>
              <p:nvPr/>
            </p:nvSpPr>
            <p:spPr bwMode="auto">
              <a:xfrm>
                <a:off x="4255008" y="1383792"/>
                <a:ext cx="290830" cy="295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1200" b="1">
                    <a:solidFill>
                      <a:srgbClr val="FFFFFF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3</a:t>
                </a:r>
                <a:endParaRPr lang="ru-RU" altLang="ru-RU" sz="1200">
                  <a:solidFill>
                    <a:srgbClr val="FFFFFF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392" name="Надпись 12"/>
            <p:cNvSpPr txBox="1">
              <a:spLocks noChangeArrowheads="1"/>
            </p:cNvSpPr>
            <p:nvPr/>
          </p:nvSpPr>
          <p:spPr bwMode="auto">
            <a:xfrm>
              <a:off x="4815840" y="1450848"/>
              <a:ext cx="29083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200" b="1">
                  <a:solidFill>
                    <a:srgbClr val="FFFFFF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lang="ru-RU" altLang="ru-RU" sz="1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6389" name="Прямоугольник 1"/>
          <p:cNvSpPr>
            <a:spLocks noChangeArrowheads="1"/>
          </p:cNvSpPr>
          <p:nvPr/>
        </p:nvSpPr>
        <p:spPr bwMode="auto">
          <a:xfrm>
            <a:off x="434975" y="5516563"/>
            <a:ext cx="828040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Схема основных узлов установки нейтронной радиографии и томографии. Коллиматорная система (1) в вакуумированной трубе (2), детекторная система и положение гониометра (3), бетонная биологическая защита и ловушка (4). На вставке: Поперечное сечение вида коллиматорной системы, изготовленной из разных материалов. </a:t>
            </a:r>
            <a:endParaRPr lang="ru-RU" altLang="ru-RU" sz="140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390" name="Picture 7" descr="Институт ядерной физики АН Республики Узбекистан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115888"/>
            <a:ext cx="75565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361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496300" cy="693738"/>
          </a:xfrm>
        </p:spPr>
        <p:txBody>
          <a:bodyPr/>
          <a:lstStyle/>
          <a:p>
            <a:pPr algn="ctr">
              <a:defRPr/>
            </a:pPr>
            <a:r>
              <a:rPr lang="ru-RU" alt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Особенности установки нейтронной радиографии </a:t>
            </a:r>
            <a:br>
              <a:rPr lang="ru-RU" alt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 томографии на  ядерном реакторе ВВР-СМ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" y="1412875"/>
            <a:ext cx="8297863" cy="5256213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5100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тепловые, </a:t>
            </a:r>
            <a:r>
              <a:rPr lang="ru-RU" sz="5100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эпитепловые</a:t>
            </a:r>
            <a:r>
              <a:rPr lang="ru-RU" sz="5100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нейтроны используются</a:t>
            </a:r>
            <a:r>
              <a:rPr lang="ru-RU" sz="5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нейтронной радиографии и томографии для изучения внутренней структуры различных объектов, образцов и изделий без повреждения и сохранения их целостности.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5100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изучения</a:t>
            </a:r>
            <a:r>
              <a:rPr lang="ru-RU" sz="5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высокой точностью внутренней структуры различных объектов и определения в них </a:t>
            </a:r>
            <a:r>
              <a:rPr lang="ru-RU" sz="5100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дефектов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сохранении их целостности, выбран оптимальный поток нейтронов ~10</a:t>
            </a:r>
            <a:r>
              <a:rPr lang="ru-RU" sz="5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нейтр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./см</a:t>
            </a:r>
            <a:r>
              <a:rPr lang="en-US" sz="5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 разрешение ~250 мкм (L/d~600), при этом управляемый </a:t>
            </a:r>
            <a:r>
              <a:rPr lang="ru-RU" sz="5100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гониометр вращает</a:t>
            </a:r>
            <a:r>
              <a:rPr lang="ru-RU" sz="5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на 180 градусов.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</a:t>
            </a:r>
            <a:r>
              <a:rPr lang="ru-RU" sz="51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сцинтилляционного детектора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преобразования нейтронов, проходящих через “образец” в видимый свет, использовался экран </a:t>
            </a:r>
            <a:r>
              <a:rPr lang="ru-RU" sz="5100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51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LiF/</a:t>
            </a:r>
            <a:r>
              <a:rPr lang="ru-RU" sz="51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sz="51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1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ru-RU" sz="51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51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S:Ag</a:t>
            </a:r>
            <a:r>
              <a:rPr lang="ru-RU" sz="51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5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Свет, излучаемый сцинтиллятором с помощью зеркал размерами 200×280×3 мм, обладающих высокой отражающей способностью, направляется в CCD камеру типа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ProLine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PL09000.</a:t>
            </a:r>
          </a:p>
          <a:p>
            <a:pPr marL="0" indent="0" algn="just">
              <a:buFont typeface="Wingdings 2" pitchFamily="18" charset="2"/>
              <a:buNone/>
              <a:defRPr/>
            </a:pP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7412" name="Picture 7" descr="Институт ядерной физики АН Республики Узбекистан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15888"/>
            <a:ext cx="75565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078174"/>
      </p:ext>
    </p:extLst>
  </p:cSld>
  <p:clrMapOvr>
    <a:masterClrMapping/>
  </p:clrMapOvr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Другая 2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ава">
  <a:themeElements>
    <a:clrScheme name="Трава 6">
      <a:dk1>
        <a:srgbClr val="48486A"/>
      </a:dk1>
      <a:lt1>
        <a:srgbClr val="FFFFFF"/>
      </a:lt1>
      <a:dk2>
        <a:srgbClr val="000099"/>
      </a:dk2>
      <a:lt2>
        <a:srgbClr val="F8F8F8"/>
      </a:lt2>
      <a:accent1>
        <a:srgbClr val="6699FF"/>
      </a:accent1>
      <a:accent2>
        <a:srgbClr val="0000FF"/>
      </a:accent2>
      <a:accent3>
        <a:srgbClr val="AAAACA"/>
      </a:accent3>
      <a:accent4>
        <a:srgbClr val="DADADA"/>
      </a:accent4>
      <a:accent5>
        <a:srgbClr val="B8CAFF"/>
      </a:accent5>
      <a:accent6>
        <a:srgbClr val="0000E7"/>
      </a:accent6>
      <a:hlink>
        <a:srgbClr val="3DCCFF"/>
      </a:hlink>
      <a:folHlink>
        <a:srgbClr val="CCECFF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рава">
  <a:themeElements>
    <a:clrScheme name="Трава 6">
      <a:dk1>
        <a:srgbClr val="48486A"/>
      </a:dk1>
      <a:lt1>
        <a:srgbClr val="FFFFFF"/>
      </a:lt1>
      <a:dk2>
        <a:srgbClr val="000099"/>
      </a:dk2>
      <a:lt2>
        <a:srgbClr val="F8F8F8"/>
      </a:lt2>
      <a:accent1>
        <a:srgbClr val="6699FF"/>
      </a:accent1>
      <a:accent2>
        <a:srgbClr val="0000FF"/>
      </a:accent2>
      <a:accent3>
        <a:srgbClr val="AAAACA"/>
      </a:accent3>
      <a:accent4>
        <a:srgbClr val="DADADA"/>
      </a:accent4>
      <a:accent5>
        <a:srgbClr val="B8CAFF"/>
      </a:accent5>
      <a:accent6>
        <a:srgbClr val="0000E7"/>
      </a:accent6>
      <a:hlink>
        <a:srgbClr val="3DCCFF"/>
      </a:hlink>
      <a:folHlink>
        <a:srgbClr val="CCECFF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Трава">
  <a:themeElements>
    <a:clrScheme name="Трава 6">
      <a:dk1>
        <a:srgbClr val="48486A"/>
      </a:dk1>
      <a:lt1>
        <a:srgbClr val="FFFFFF"/>
      </a:lt1>
      <a:dk2>
        <a:srgbClr val="000099"/>
      </a:dk2>
      <a:lt2>
        <a:srgbClr val="F8F8F8"/>
      </a:lt2>
      <a:accent1>
        <a:srgbClr val="6699FF"/>
      </a:accent1>
      <a:accent2>
        <a:srgbClr val="0000FF"/>
      </a:accent2>
      <a:accent3>
        <a:srgbClr val="AAAACA"/>
      </a:accent3>
      <a:accent4>
        <a:srgbClr val="DADADA"/>
      </a:accent4>
      <a:accent5>
        <a:srgbClr val="B8CAFF"/>
      </a:accent5>
      <a:accent6>
        <a:srgbClr val="0000E7"/>
      </a:accent6>
      <a:hlink>
        <a:srgbClr val="3DCCFF"/>
      </a:hlink>
      <a:folHlink>
        <a:srgbClr val="CCECFF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1266</Words>
  <Application>Microsoft Office PowerPoint</Application>
  <PresentationFormat>Экран (4:3)</PresentationFormat>
  <Paragraphs>204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26" baseType="lpstr">
      <vt:lpstr>Arial</vt:lpstr>
      <vt:lpstr>Arial Black</vt:lpstr>
      <vt:lpstr>Bookman Old Style</vt:lpstr>
      <vt:lpstr>Calibri</vt:lpstr>
      <vt:lpstr>Rockwell</vt:lpstr>
      <vt:lpstr>Times New Roman</vt:lpstr>
      <vt:lpstr>TimesET</vt:lpstr>
      <vt:lpstr>Wingdings</vt:lpstr>
      <vt:lpstr>Wingdings 2</vt:lpstr>
      <vt:lpstr>1_Тема Office</vt:lpstr>
      <vt:lpstr>Трава</vt:lpstr>
      <vt:lpstr>1_Трава</vt:lpstr>
      <vt:lpstr>2_Трава</vt:lpstr>
      <vt:lpstr>Пиксел</vt:lpstr>
      <vt:lpstr>1_Пиксел</vt:lpstr>
      <vt:lpstr>Damask</vt:lpstr>
      <vt:lpstr>Основные направления деятельности ИЯФ АН РУ в части неэнергетического применения ядерных технологий на базе МБИР</vt:lpstr>
      <vt:lpstr>Возможные направления сотрудничества в рамках проекта МБИР </vt:lpstr>
      <vt:lpstr>Возможные направления сотрудничества в рамках проекта МБИР </vt:lpstr>
      <vt:lpstr>Возможные направления сотрудничества в рамках проекта МБИР </vt:lpstr>
      <vt:lpstr>Презентация PowerPoint</vt:lpstr>
      <vt:lpstr>Характеристики нейтронно-активационного  анализа различных материалов</vt:lpstr>
      <vt:lpstr>Пределы определения примесных элементов в кремнии высокой чистоты</vt:lpstr>
      <vt:lpstr>Презентация PowerPoint</vt:lpstr>
      <vt:lpstr>Особенности установки нейтронной радиографии  и томографии на  ядерном реакторе ВВР-СМ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UltraPC</dc:creator>
  <cp:lastModifiedBy>Аладько Александра Игоревна</cp:lastModifiedBy>
  <cp:revision>4</cp:revision>
  <dcterms:created xsi:type="dcterms:W3CDTF">2024-02-21T06:17:24Z</dcterms:created>
  <dcterms:modified xsi:type="dcterms:W3CDTF">2024-03-04T08:47:26Z</dcterms:modified>
</cp:coreProperties>
</file>